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98" r:id="rId4"/>
    <p:sldId id="316" r:id="rId5"/>
    <p:sldId id="301" r:id="rId6"/>
    <p:sldId id="300" r:id="rId7"/>
    <p:sldId id="317" r:id="rId8"/>
    <p:sldId id="313" r:id="rId9"/>
    <p:sldId id="315" r:id="rId10"/>
    <p:sldId id="314" r:id="rId11"/>
    <p:sldId id="302" r:id="rId12"/>
    <p:sldId id="303" r:id="rId13"/>
    <p:sldId id="305" r:id="rId14"/>
    <p:sldId id="318" r:id="rId15"/>
    <p:sldId id="304" r:id="rId16"/>
    <p:sldId id="306" r:id="rId17"/>
    <p:sldId id="309" r:id="rId18"/>
    <p:sldId id="307" r:id="rId19"/>
    <p:sldId id="310" r:id="rId20"/>
    <p:sldId id="312" r:id="rId21"/>
    <p:sldId id="321" r:id="rId22"/>
    <p:sldId id="311" r:id="rId23"/>
    <p:sldId id="319" r:id="rId24"/>
    <p:sldId id="320" r:id="rId25"/>
    <p:sldId id="267" r:id="rId26"/>
    <p:sldId id="268" r:id="rId27"/>
    <p:sldId id="270" r:id="rId28"/>
    <p:sldId id="286"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8D14B-1561-4221-BC60-B892EE790FAA}" type="datetimeFigureOut">
              <a:rPr lang="es-MX" smtClean="0"/>
              <a:t>28/11/2023</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44EFF-CABE-4708-B997-1D8A70F6544B}" type="slidenum">
              <a:rPr lang="es-MX" smtClean="0"/>
              <a:t>‹Nº›</a:t>
            </a:fld>
            <a:endParaRPr lang="es-MX" dirty="0"/>
          </a:p>
        </p:txBody>
      </p:sp>
    </p:spTree>
    <p:extLst>
      <p:ext uri="{BB962C8B-B14F-4D97-AF65-F5344CB8AC3E}">
        <p14:creationId xmlns:p14="http://schemas.microsoft.com/office/powerpoint/2010/main" val="321973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7544EFF-CABE-4708-B997-1D8A70F6544B}" type="slidenum">
              <a:rPr lang="es-MX" smtClean="0"/>
              <a:t>1</a:t>
            </a:fld>
            <a:endParaRPr lang="es-MX" dirty="0"/>
          </a:p>
        </p:txBody>
      </p:sp>
    </p:spTree>
    <p:extLst>
      <p:ext uri="{BB962C8B-B14F-4D97-AF65-F5344CB8AC3E}">
        <p14:creationId xmlns:p14="http://schemas.microsoft.com/office/powerpoint/2010/main" val="161503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7544EFF-CABE-4708-B997-1D8A70F6544B}" type="slidenum">
              <a:rPr lang="es-MX" smtClean="0"/>
              <a:t>8</a:t>
            </a:fld>
            <a:endParaRPr lang="es-MX" dirty="0"/>
          </a:p>
        </p:txBody>
      </p:sp>
    </p:spTree>
    <p:extLst>
      <p:ext uri="{BB962C8B-B14F-4D97-AF65-F5344CB8AC3E}">
        <p14:creationId xmlns:p14="http://schemas.microsoft.com/office/powerpoint/2010/main" val="295986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7544EFF-CABE-4708-B997-1D8A70F6544B}" type="slidenum">
              <a:rPr lang="es-MX" smtClean="0"/>
              <a:t>9</a:t>
            </a:fld>
            <a:endParaRPr lang="es-MX" dirty="0"/>
          </a:p>
        </p:txBody>
      </p:sp>
    </p:spTree>
    <p:extLst>
      <p:ext uri="{BB962C8B-B14F-4D97-AF65-F5344CB8AC3E}">
        <p14:creationId xmlns:p14="http://schemas.microsoft.com/office/powerpoint/2010/main" val="265187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7544EFF-CABE-4708-B997-1D8A70F6544B}" type="slidenum">
              <a:rPr lang="es-MX" smtClean="0"/>
              <a:t>10</a:t>
            </a:fld>
            <a:endParaRPr lang="es-MX" dirty="0"/>
          </a:p>
        </p:txBody>
      </p:sp>
    </p:spTree>
    <p:extLst>
      <p:ext uri="{BB962C8B-B14F-4D97-AF65-F5344CB8AC3E}">
        <p14:creationId xmlns:p14="http://schemas.microsoft.com/office/powerpoint/2010/main" val="138309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13288960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3711630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81468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2758713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30316960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910108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2159191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2596370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12808671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19381806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036735-10A1-4485-ACBD-DB1B7B7C95A7}" type="datetimeFigureOut">
              <a:rPr lang="es-MX" smtClean="0"/>
              <a:pPr/>
              <a:t>28/11/2023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2735343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36735-10A1-4485-ACBD-DB1B7B7C95A7}" type="datetimeFigureOut">
              <a:rPr lang="es-MX" smtClean="0"/>
              <a:pPr/>
              <a:t>28/11/2023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048A-FF31-49B3-95BC-ED71E7C25114}" type="slidenum">
              <a:rPr lang="es-MX" smtClean="0"/>
              <a:pPr/>
              <a:t>‹Nº›</a:t>
            </a:fld>
            <a:endParaRPr lang="es-MX" dirty="0"/>
          </a:p>
        </p:txBody>
      </p:sp>
    </p:spTree>
    <p:extLst>
      <p:ext uri="{BB962C8B-B14F-4D97-AF65-F5344CB8AC3E}">
        <p14:creationId xmlns:p14="http://schemas.microsoft.com/office/powerpoint/2010/main" val="83123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principal.itstb.edu.mx/servicio-social/"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jpg"/><Relationship Id="rId5" Type="http://schemas.openxmlformats.org/officeDocument/2006/relationships/image" Target="../media/image3.emf"/><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emf"/><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emf"/><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1700808"/>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6750" y="1700808"/>
            <a:ext cx="8425730" cy="3724096"/>
          </a:xfrm>
          <a:prstGeom prst="rect">
            <a:avLst/>
          </a:prstGeom>
          <a:noFill/>
        </p:spPr>
        <p:txBody>
          <a:bodyPr wrap="square" rtlCol="0">
            <a:spAutoFit/>
          </a:bodyPr>
          <a:lstStyle/>
          <a:p>
            <a:pPr algn="ctr"/>
            <a:r>
              <a:rPr lang="es-MX" sz="4000" b="1" cap="small" dirty="0" smtClean="0">
                <a:solidFill>
                  <a:srgbClr val="00B050"/>
                </a:solidFill>
              </a:rPr>
              <a:t>Servicio Social</a:t>
            </a:r>
          </a:p>
          <a:p>
            <a:pPr algn="ctr"/>
            <a:r>
              <a:rPr lang="es-MX" sz="4000" b="1" cap="small" dirty="0" smtClean="0">
                <a:solidFill>
                  <a:srgbClr val="00B050"/>
                </a:solidFill>
              </a:rPr>
              <a:t>Periodo  Enero / Julio 2024</a:t>
            </a:r>
          </a:p>
          <a:p>
            <a:pPr algn="ctr"/>
            <a:r>
              <a:rPr lang="es-MX" sz="4000" b="1" cap="small" dirty="0" smtClean="0">
                <a:solidFill>
                  <a:srgbClr val="00B050"/>
                </a:solidFill>
              </a:rPr>
              <a:t>Curso de Inducción</a:t>
            </a:r>
          </a:p>
          <a:p>
            <a:pPr algn="ctr"/>
            <a:r>
              <a:rPr lang="es-ES" sz="4000" b="1" cap="small" dirty="0" smtClean="0">
                <a:solidFill>
                  <a:srgbClr val="00B050"/>
                </a:solidFill>
              </a:rPr>
              <a:t>Facilitador Lic. David Murillo Martínez </a:t>
            </a:r>
          </a:p>
          <a:p>
            <a:pPr algn="ctr"/>
            <a:r>
              <a:rPr lang="es-ES" sz="4000" b="1" cap="small" dirty="0" smtClean="0">
                <a:solidFill>
                  <a:srgbClr val="00B050"/>
                </a:solidFill>
              </a:rPr>
              <a:t>Correo Institucional </a:t>
            </a:r>
            <a:r>
              <a:rPr lang="es-ES" sz="3600" cap="small" dirty="0" smtClean="0">
                <a:solidFill>
                  <a:srgbClr val="00B050"/>
                </a:solidFill>
                <a:latin typeface="Arial" panose="020B0604020202020204" pitchFamily="34" charset="0"/>
                <a:cs typeface="Arial" panose="020B0604020202020204" pitchFamily="34" charset="0"/>
              </a:rPr>
              <a:t>david.murillo@itstb.edu.mx</a:t>
            </a:r>
            <a:endParaRPr lang="es-MX" sz="3600" cap="small" dirty="0">
              <a:solidFill>
                <a:srgbClr val="00B05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stretch>
            <a:fillRect/>
          </a:stretch>
        </p:blipFill>
        <p:spPr>
          <a:xfrm>
            <a:off x="336763" y="116632"/>
            <a:ext cx="1704762" cy="780952"/>
          </a:xfrm>
          <a:prstGeom prst="rect">
            <a:avLst/>
          </a:prstGeom>
        </p:spPr>
      </p:pic>
      <p:pic>
        <p:nvPicPr>
          <p:cNvPr id="102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83298"/>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222155" y="291761"/>
            <a:ext cx="1429940" cy="490646"/>
          </a:xfrm>
          <a:prstGeom prst="rect">
            <a:avLst/>
          </a:prstGeom>
        </p:spPr>
      </p:pic>
      <p:pic>
        <p:nvPicPr>
          <p:cNvPr id="11" name="Imagen 10"/>
          <p:cNvPicPr>
            <a:picLocks noChangeAspect="1"/>
          </p:cNvPicPr>
          <p:nvPr/>
        </p:nvPicPr>
        <p:blipFill>
          <a:blip r:embed="rId7"/>
          <a:stretch>
            <a:fillRect/>
          </a:stretch>
        </p:blipFill>
        <p:spPr>
          <a:xfrm>
            <a:off x="5668222" y="283298"/>
            <a:ext cx="1280042" cy="447619"/>
          </a:xfrm>
          <a:prstGeom prst="rect">
            <a:avLst/>
          </a:prstGeom>
        </p:spPr>
      </p:pic>
      <p:pic>
        <p:nvPicPr>
          <p:cNvPr id="12" name="Imagen 11"/>
          <p:cNvPicPr>
            <a:picLocks noChangeAspect="1"/>
          </p:cNvPicPr>
          <p:nvPr/>
        </p:nvPicPr>
        <p:blipFill>
          <a:blip r:embed="rId8"/>
          <a:stretch>
            <a:fillRect/>
          </a:stretch>
        </p:blipFill>
        <p:spPr>
          <a:xfrm>
            <a:off x="7204164" y="283298"/>
            <a:ext cx="1256267" cy="409524"/>
          </a:xfrm>
          <a:prstGeom prst="rect">
            <a:avLst/>
          </a:prstGeom>
        </p:spPr>
      </p:pic>
      <p:pic>
        <p:nvPicPr>
          <p:cNvPr id="13" name="Imagen 12"/>
          <p:cNvPicPr>
            <a:picLocks noChangeAspect="1"/>
          </p:cNvPicPr>
          <p:nvPr/>
        </p:nvPicPr>
        <p:blipFill>
          <a:blip r:embed="rId9"/>
          <a:stretch>
            <a:fillRect/>
          </a:stretch>
        </p:blipFill>
        <p:spPr>
          <a:xfrm>
            <a:off x="5215632" y="823662"/>
            <a:ext cx="3244799" cy="373090"/>
          </a:xfrm>
          <a:prstGeom prst="rect">
            <a:avLst/>
          </a:prstGeom>
        </p:spPr>
      </p:pic>
      <p:pic>
        <p:nvPicPr>
          <p:cNvPr id="2" name="Imagen 1"/>
          <p:cNvPicPr>
            <a:picLocks noChangeAspect="1"/>
          </p:cNvPicPr>
          <p:nvPr/>
        </p:nvPicPr>
        <p:blipFill>
          <a:blip r:embed="rId10"/>
          <a:stretch>
            <a:fillRect/>
          </a:stretch>
        </p:blipFill>
        <p:spPr>
          <a:xfrm>
            <a:off x="1547664" y="5424904"/>
            <a:ext cx="6120679" cy="1109568"/>
          </a:xfrm>
          <a:prstGeom prst="rect">
            <a:avLst/>
          </a:prstGeom>
        </p:spPr>
      </p:pic>
    </p:spTree>
    <p:extLst>
      <p:ext uri="{BB962C8B-B14F-4D97-AF65-F5344CB8AC3E}">
        <p14:creationId xmlns:p14="http://schemas.microsoft.com/office/powerpoint/2010/main" val="1738729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188" y="1899971"/>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46307" y="1158721"/>
            <a:ext cx="8208911" cy="584775"/>
          </a:xfrm>
          <a:prstGeom prst="rect">
            <a:avLst/>
          </a:prstGeom>
          <a:noFill/>
        </p:spPr>
        <p:txBody>
          <a:bodyPr wrap="square" rtlCol="0">
            <a:spAutoFit/>
          </a:bodyPr>
          <a:lstStyle/>
          <a:p>
            <a:pPr algn="ctr"/>
            <a:r>
              <a:rPr lang="es-MX" sz="3200" b="1" cap="small" dirty="0" smtClean="0">
                <a:solidFill>
                  <a:srgbClr val="00B050"/>
                </a:solidFill>
              </a:rPr>
              <a:t>Reglamento de Servicio Social</a:t>
            </a:r>
            <a:endParaRPr lang="es-MX" sz="3200" b="1" cap="small" dirty="0">
              <a:solidFill>
                <a:srgbClr val="00B050"/>
              </a:solidFill>
            </a:endParaRPr>
          </a:p>
        </p:txBody>
      </p:sp>
      <p:sp>
        <p:nvSpPr>
          <p:cNvPr id="2" name="1 CuadroTexto"/>
          <p:cNvSpPr txBox="1"/>
          <p:nvPr/>
        </p:nvSpPr>
        <p:spPr>
          <a:xfrm>
            <a:off x="457200" y="1991570"/>
            <a:ext cx="8187126" cy="4124206"/>
          </a:xfrm>
          <a:prstGeom prst="rect">
            <a:avLst/>
          </a:prstGeom>
          <a:noFill/>
        </p:spPr>
        <p:txBody>
          <a:bodyPr wrap="square" rtlCol="0">
            <a:spAutoFit/>
          </a:bodyPr>
          <a:lstStyle/>
          <a:p>
            <a:pPr lvl="0" algn="just"/>
            <a:r>
              <a:rPr lang="es-MX" b="1" dirty="0" smtClean="0">
                <a:solidFill>
                  <a:srgbClr val="FF0000"/>
                </a:solidFill>
              </a:rPr>
              <a:t>2. </a:t>
            </a:r>
            <a:r>
              <a:rPr lang="es-MX" dirty="0" smtClean="0">
                <a:solidFill>
                  <a:srgbClr val="FF0000"/>
                </a:solidFill>
              </a:rPr>
              <a:t>Toda </a:t>
            </a:r>
            <a:r>
              <a:rPr lang="es-MX" dirty="0">
                <a:solidFill>
                  <a:srgbClr val="FF0000"/>
                </a:solidFill>
              </a:rPr>
              <a:t>la documentación generada durante la prestación del servicio social será revisada y validada por el encargado de Servicio </a:t>
            </a:r>
            <a:r>
              <a:rPr lang="es-MX" dirty="0" smtClean="0">
                <a:solidFill>
                  <a:srgbClr val="FF0000"/>
                </a:solidFill>
              </a:rPr>
              <a:t>Social</a:t>
            </a:r>
            <a:r>
              <a:rPr lang="es-MX" sz="2800" dirty="0" smtClean="0">
                <a:solidFill>
                  <a:srgbClr val="FF0000"/>
                </a:solidFill>
              </a:rPr>
              <a:t>.</a:t>
            </a:r>
          </a:p>
          <a:p>
            <a:pPr algn="just"/>
            <a:r>
              <a:rPr lang="es-MX" dirty="0">
                <a:solidFill>
                  <a:srgbClr val="FF0000"/>
                </a:solidFill>
              </a:rPr>
              <a:t> </a:t>
            </a:r>
          </a:p>
          <a:p>
            <a:pPr algn="just"/>
            <a:r>
              <a:rPr lang="es-MX" dirty="0" smtClean="0">
                <a:solidFill>
                  <a:srgbClr val="FF0000"/>
                </a:solidFill>
              </a:rPr>
              <a:t>3. En </a:t>
            </a:r>
            <a:r>
              <a:rPr lang="es-MX" dirty="0">
                <a:solidFill>
                  <a:srgbClr val="FF0000"/>
                </a:solidFill>
              </a:rPr>
              <a:t>caso de que las personas que firman la carta de presentación, los reportes bimestrales y/o la carta de terminación del servicio social cambien por cuestiones ajenas al prestador del servicio social, éste deberá elaborar, un oficio donde se reporta el nombre de las nuevas personas responsables, emitido por la empresa u organismo donde realiza el servicio social.</a:t>
            </a:r>
          </a:p>
          <a:p>
            <a:pPr algn="just"/>
            <a:endParaRPr lang="es-MX" dirty="0">
              <a:solidFill>
                <a:srgbClr val="FF0000"/>
              </a:solidFill>
            </a:endParaRPr>
          </a:p>
          <a:p>
            <a:pPr algn="just"/>
            <a:r>
              <a:rPr lang="es-MX" dirty="0" smtClean="0">
                <a:solidFill>
                  <a:srgbClr val="FF0000"/>
                </a:solidFill>
              </a:rPr>
              <a:t>4. No </a:t>
            </a:r>
            <a:r>
              <a:rPr lang="es-MX" dirty="0">
                <a:solidFill>
                  <a:srgbClr val="FF0000"/>
                </a:solidFill>
              </a:rPr>
              <a:t>se percibirá remuneración económica por la prestación del servicio social, salvo aquellas becas o apoyos económicos inscritos en programas específicos.</a:t>
            </a:r>
          </a:p>
          <a:p>
            <a:pPr algn="just"/>
            <a:r>
              <a:rPr lang="es-MX" dirty="0">
                <a:solidFill>
                  <a:srgbClr val="FF0000"/>
                </a:solidFill>
              </a:rPr>
              <a:t> </a:t>
            </a:r>
          </a:p>
          <a:p>
            <a:pPr algn="just"/>
            <a:r>
              <a:rPr lang="es-MX" dirty="0" smtClean="0">
                <a:solidFill>
                  <a:srgbClr val="FF0000"/>
                </a:solidFill>
              </a:rPr>
              <a:t>5. El </a:t>
            </a:r>
            <a:r>
              <a:rPr lang="es-MX" dirty="0">
                <a:solidFill>
                  <a:srgbClr val="FF0000"/>
                </a:solidFill>
              </a:rPr>
              <a:t>prestador del servicio social, mientras sea alumno activo, estará cubierto por el seguro facultativo otorgado por la institución.</a:t>
            </a:r>
          </a:p>
        </p:txBody>
      </p:sp>
      <p:pic>
        <p:nvPicPr>
          <p:cNvPr id="5" name="Imagen 4"/>
          <p:cNvPicPr>
            <a:picLocks noChangeAspect="1"/>
          </p:cNvPicPr>
          <p:nvPr/>
        </p:nvPicPr>
        <p:blipFill>
          <a:blip r:embed="rId4"/>
          <a:stretch>
            <a:fillRect/>
          </a:stretch>
        </p:blipFill>
        <p:spPr>
          <a:xfrm>
            <a:off x="5347172" y="908440"/>
            <a:ext cx="3238095" cy="350375"/>
          </a:xfrm>
          <a:prstGeom prst="rect">
            <a:avLst/>
          </a:prstGeom>
        </p:spPr>
      </p:pic>
      <p:pic>
        <p:nvPicPr>
          <p:cNvPr id="8" name="Imagen 7"/>
          <p:cNvPicPr>
            <a:picLocks noChangeAspect="1"/>
          </p:cNvPicPr>
          <p:nvPr/>
        </p:nvPicPr>
        <p:blipFill>
          <a:blip r:embed="rId5"/>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7"/>
          <a:stretch>
            <a:fillRect/>
          </a:stretch>
        </p:blipFill>
        <p:spPr>
          <a:xfrm>
            <a:off x="4149284" y="370371"/>
            <a:ext cx="1429940" cy="490646"/>
          </a:xfrm>
          <a:prstGeom prst="rect">
            <a:avLst/>
          </a:prstGeom>
        </p:spPr>
      </p:pic>
      <p:pic>
        <p:nvPicPr>
          <p:cNvPr id="11" name="Imagen 10"/>
          <p:cNvPicPr>
            <a:picLocks noChangeAspect="1"/>
          </p:cNvPicPr>
          <p:nvPr/>
        </p:nvPicPr>
        <p:blipFill>
          <a:blip r:embed="rId8"/>
          <a:stretch>
            <a:fillRect/>
          </a:stretch>
        </p:blipFill>
        <p:spPr>
          <a:xfrm>
            <a:off x="5686178" y="376632"/>
            <a:ext cx="1280042" cy="447619"/>
          </a:xfrm>
          <a:prstGeom prst="rect">
            <a:avLst/>
          </a:prstGeom>
        </p:spPr>
      </p:pic>
      <p:pic>
        <p:nvPicPr>
          <p:cNvPr id="12" name="Imagen 11"/>
          <p:cNvPicPr>
            <a:picLocks noChangeAspect="1"/>
          </p:cNvPicPr>
          <p:nvPr/>
        </p:nvPicPr>
        <p:blipFill>
          <a:blip r:embed="rId9"/>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934200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5415" y="1246757"/>
            <a:ext cx="8208911" cy="584775"/>
          </a:xfrm>
          <a:prstGeom prst="rect">
            <a:avLst/>
          </a:prstGeom>
          <a:noFill/>
        </p:spPr>
        <p:txBody>
          <a:bodyPr wrap="square" rtlCol="0">
            <a:spAutoFit/>
          </a:bodyPr>
          <a:lstStyle/>
          <a:p>
            <a:pPr algn="ctr"/>
            <a:r>
              <a:rPr lang="es-MX" sz="3200" b="1" cap="small" dirty="0">
                <a:solidFill>
                  <a:srgbClr val="00B050"/>
                </a:solidFill>
              </a:rPr>
              <a:t>Obligaciones del Estudiante</a:t>
            </a:r>
          </a:p>
        </p:txBody>
      </p:sp>
      <p:sp>
        <p:nvSpPr>
          <p:cNvPr id="2" name="1 CuadroTexto"/>
          <p:cNvSpPr txBox="1"/>
          <p:nvPr/>
        </p:nvSpPr>
        <p:spPr>
          <a:xfrm>
            <a:off x="723446" y="1831532"/>
            <a:ext cx="7632848" cy="4893647"/>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t>Es el responsable de solicitar la realización del Servicio Social, considerando como primera opción el banco de programas autorizados y disponibles en el Departamento de Servicio Social y Residencias Profesionales.</a:t>
            </a:r>
          </a:p>
          <a:p>
            <a:pPr marL="342900" indent="-342900" algn="just">
              <a:buFont typeface="Arial" panose="020B0604020202020204" pitchFamily="34" charset="0"/>
              <a:buChar char="•"/>
            </a:pPr>
            <a:r>
              <a:rPr lang="es-MX" sz="2400" dirty="0"/>
              <a:t>Presenciar la inducción de Servicio Social convocado por el mismo Departamento, en el semestre previo al de prestación del S. S., como un requisito obligatorio para poder realizar su solicitud de prestación del mismo.</a:t>
            </a:r>
          </a:p>
          <a:p>
            <a:pPr marL="342900" indent="-342900" algn="just">
              <a:buFont typeface="Arial" panose="020B0604020202020204" pitchFamily="34" charset="0"/>
              <a:buChar char="•"/>
            </a:pPr>
            <a:r>
              <a:rPr lang="es-MX" sz="2400" dirty="0"/>
              <a:t>Entrega la carta de presentación al organismo o dependencia donde se realizará el Servicio Social emitida por la oficina de Servicio Social.</a:t>
            </a:r>
          </a:p>
          <a:p>
            <a:pPr marL="342900" indent="-342900" algn="just">
              <a:buFont typeface="Arial" panose="020B0604020202020204" pitchFamily="34" charset="0"/>
              <a:buChar char="•"/>
            </a:pPr>
            <a:r>
              <a:rPr lang="es-MX" sz="2400" dirty="0"/>
              <a:t>Hacer los trámites correspondientes y la entrega de los documentos en tiempo y forma.</a:t>
            </a:r>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250281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5414" y="1038341"/>
            <a:ext cx="8208911" cy="584775"/>
          </a:xfrm>
          <a:prstGeom prst="rect">
            <a:avLst/>
          </a:prstGeom>
          <a:noFill/>
        </p:spPr>
        <p:txBody>
          <a:bodyPr wrap="square" rtlCol="0">
            <a:spAutoFit/>
          </a:bodyPr>
          <a:lstStyle/>
          <a:p>
            <a:pPr algn="ctr"/>
            <a:r>
              <a:rPr lang="es-MX" sz="3200" b="1" cap="small" dirty="0">
                <a:solidFill>
                  <a:srgbClr val="00B050"/>
                </a:solidFill>
              </a:rPr>
              <a:t>Formatos y Documentos para Entregar</a:t>
            </a:r>
          </a:p>
        </p:txBody>
      </p:sp>
      <p:sp>
        <p:nvSpPr>
          <p:cNvPr id="2" name="1 CuadroTexto"/>
          <p:cNvSpPr txBox="1"/>
          <p:nvPr/>
        </p:nvSpPr>
        <p:spPr>
          <a:xfrm>
            <a:off x="457200" y="1623116"/>
            <a:ext cx="8187125" cy="5324535"/>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a:t>Solicitud de Servicio Social </a:t>
            </a:r>
            <a:r>
              <a:rPr lang="es-MX" sz="2000" dirty="0" smtClean="0"/>
              <a:t> con una foto </a:t>
            </a:r>
            <a:r>
              <a:rPr lang="es-MX" sz="2000" dirty="0"/>
              <a:t>tamaño </a:t>
            </a:r>
            <a:r>
              <a:rPr lang="es-MX" sz="2000" dirty="0" smtClean="0"/>
              <a:t>infantil digital </a:t>
            </a:r>
            <a:r>
              <a:rPr lang="es-MX" sz="2000" dirty="0"/>
              <a:t>a </a:t>
            </a:r>
            <a:r>
              <a:rPr lang="es-MX" sz="2000" dirty="0" smtClean="0"/>
              <a:t>color. </a:t>
            </a:r>
            <a:r>
              <a:rPr lang="es-MX" sz="2000" dirty="0"/>
              <a:t>(</a:t>
            </a:r>
            <a:r>
              <a:rPr lang="es-MX" sz="2000" dirty="0" smtClean="0"/>
              <a:t>Reciente) </a:t>
            </a:r>
            <a:endParaRPr lang="es-MX" sz="2000" dirty="0"/>
          </a:p>
          <a:p>
            <a:pPr marL="342900" indent="-342900" algn="just">
              <a:buFont typeface="Arial" panose="020B0604020202020204" pitchFamily="34" charset="0"/>
              <a:buChar char="•"/>
            </a:pPr>
            <a:r>
              <a:rPr lang="es-MX" sz="2000" dirty="0"/>
              <a:t>Carta compromiso firmada por el alumno</a:t>
            </a:r>
          </a:p>
          <a:p>
            <a:pPr marL="342900" indent="-342900" algn="just">
              <a:buFont typeface="Arial" panose="020B0604020202020204" pitchFamily="34" charset="0"/>
              <a:buChar char="•"/>
            </a:pPr>
            <a:r>
              <a:rPr lang="es-MX" sz="2000" dirty="0"/>
              <a:t>Constancia del </a:t>
            </a:r>
            <a:r>
              <a:rPr lang="es-MX" sz="2000" b="1" dirty="0"/>
              <a:t>70% de </a:t>
            </a:r>
            <a:r>
              <a:rPr lang="es-MX" sz="2000" dirty="0"/>
              <a:t>créditos o Kardex emitida por el Dpto. de Servicios Escolares</a:t>
            </a:r>
            <a:r>
              <a:rPr lang="es-MX" sz="2000" dirty="0" smtClean="0"/>
              <a:t>. (Original)</a:t>
            </a:r>
            <a:endParaRPr lang="es-MX" sz="2000" dirty="0"/>
          </a:p>
          <a:p>
            <a:pPr marL="342900" indent="-342900" algn="just">
              <a:buFont typeface="Arial" panose="020B0604020202020204" pitchFamily="34" charset="0"/>
              <a:buChar char="•"/>
            </a:pPr>
            <a:r>
              <a:rPr lang="es-MX" sz="2000" dirty="0"/>
              <a:t>Copia de la Constancia de Vigencia de Derechos </a:t>
            </a:r>
            <a:r>
              <a:rPr lang="es-MX" sz="2000" dirty="0" smtClean="0"/>
              <a:t>IMSS </a:t>
            </a:r>
            <a:r>
              <a:rPr lang="es-ES" sz="2000" dirty="0" smtClean="0"/>
              <a:t>dado </a:t>
            </a:r>
            <a:r>
              <a:rPr lang="es-ES" sz="2000" dirty="0"/>
              <a:t>de alta </a:t>
            </a:r>
            <a:r>
              <a:rPr lang="es-ES" sz="2000" dirty="0" smtClean="0"/>
              <a:t>por el </a:t>
            </a:r>
            <a:r>
              <a:rPr lang="es-ES" sz="2000" dirty="0"/>
              <a:t>Instituto </a:t>
            </a:r>
            <a:endParaRPr lang="es-MX" sz="2000" dirty="0"/>
          </a:p>
          <a:p>
            <a:pPr marL="342900" indent="-342900" algn="just">
              <a:buFont typeface="Arial" panose="020B0604020202020204" pitchFamily="34" charset="0"/>
              <a:buChar char="•"/>
            </a:pPr>
            <a:r>
              <a:rPr lang="es-ES" sz="2000" dirty="0"/>
              <a:t>Copia de la Carga Académica donde esté cargado el servicio </a:t>
            </a:r>
            <a:r>
              <a:rPr lang="es-ES" sz="2000" dirty="0" smtClean="0"/>
              <a:t>social como </a:t>
            </a:r>
            <a:r>
              <a:rPr lang="es-ES" sz="2000" dirty="0"/>
              <a:t>materia </a:t>
            </a:r>
          </a:p>
          <a:p>
            <a:pPr marL="342900" indent="-342900" algn="just">
              <a:buFont typeface="Arial" panose="020B0604020202020204" pitchFamily="34" charset="0"/>
              <a:buChar char="•"/>
            </a:pPr>
            <a:r>
              <a:rPr lang="es-MX" sz="2000" dirty="0" smtClean="0"/>
              <a:t>Copia de la carta </a:t>
            </a:r>
            <a:r>
              <a:rPr lang="es-MX" sz="2000" dirty="0"/>
              <a:t>de presentación emitida por la Oficina Servicio </a:t>
            </a:r>
            <a:r>
              <a:rPr lang="es-MX" sz="2000" dirty="0" smtClean="0"/>
              <a:t>Social (Firmada y sellada de recibido)</a:t>
            </a:r>
            <a:endParaRPr lang="es-MX" sz="2000" dirty="0"/>
          </a:p>
          <a:p>
            <a:pPr marL="342900" indent="-342900" algn="just">
              <a:buFont typeface="Arial" panose="020B0604020202020204" pitchFamily="34" charset="0"/>
              <a:buChar char="•"/>
            </a:pPr>
            <a:r>
              <a:rPr lang="es-MX" sz="2000" dirty="0"/>
              <a:t>Carta de </a:t>
            </a:r>
            <a:r>
              <a:rPr lang="es-MX" sz="2000" dirty="0" smtClean="0"/>
              <a:t>aceptación original </a:t>
            </a:r>
            <a:r>
              <a:rPr lang="es-MX" sz="2000" dirty="0"/>
              <a:t>emitida por la dependencia donde realiza su Servicio social</a:t>
            </a:r>
            <a:r>
              <a:rPr lang="es-MX" sz="2000" dirty="0" smtClean="0"/>
              <a:t>.</a:t>
            </a:r>
            <a:r>
              <a:rPr lang="es-ES" sz="2000" dirty="0"/>
              <a:t> (Debe llevar sus logos de la dependencia en el </a:t>
            </a:r>
            <a:r>
              <a:rPr lang="es-ES" sz="2000" dirty="0" smtClean="0"/>
              <a:t>encabezado y pie de página )</a:t>
            </a:r>
            <a:endParaRPr lang="es-MX" sz="2000" dirty="0"/>
          </a:p>
          <a:p>
            <a:pPr marL="342900" indent="-342900" algn="just">
              <a:buFont typeface="Arial" panose="020B0604020202020204" pitchFamily="34" charset="0"/>
              <a:buChar char="•"/>
            </a:pPr>
            <a:r>
              <a:rPr lang="es-MX" sz="2000" dirty="0" smtClean="0"/>
              <a:t>Plan </a:t>
            </a:r>
            <a:r>
              <a:rPr lang="es-MX" sz="2000" dirty="0"/>
              <a:t>de trabajo </a:t>
            </a:r>
            <a:r>
              <a:rPr lang="es-MX" sz="2000" dirty="0" smtClean="0"/>
              <a:t>firmado </a:t>
            </a:r>
            <a:r>
              <a:rPr lang="es-MX" sz="2000" dirty="0"/>
              <a:t>y sellado por la dependencia de visto </a:t>
            </a:r>
            <a:r>
              <a:rPr lang="es-MX" sz="2000" dirty="0" smtClean="0"/>
              <a:t>bueno.</a:t>
            </a:r>
            <a:endParaRPr lang="es-MX" sz="2000" dirty="0"/>
          </a:p>
          <a:p>
            <a:pPr marL="342900" indent="-342900" algn="just">
              <a:buFont typeface="Arial" panose="020B0604020202020204" pitchFamily="34" charset="0"/>
              <a:buChar char="•"/>
            </a:pPr>
            <a:r>
              <a:rPr lang="es-MX" sz="2000" dirty="0"/>
              <a:t>Los formatos actualizados se descargan de la página del Tecnológico </a:t>
            </a:r>
            <a:r>
              <a:rPr lang="es-MX" sz="2000" dirty="0">
                <a:hlinkClick r:id="rId3"/>
              </a:rPr>
              <a:t>https://principal.itstb.edu.mx/servicio-social/</a:t>
            </a:r>
            <a:endParaRPr lang="es-MX" sz="2000" dirty="0"/>
          </a:p>
        </p:txBody>
      </p:sp>
      <p:pic>
        <p:nvPicPr>
          <p:cNvPr id="5" name="Imagen 4"/>
          <p:cNvPicPr>
            <a:picLocks noChangeAspect="1"/>
          </p:cNvPicPr>
          <p:nvPr/>
        </p:nvPicPr>
        <p:blipFill>
          <a:blip r:embed="rId4"/>
          <a:stretch>
            <a:fillRect/>
          </a:stretch>
        </p:blipFill>
        <p:spPr>
          <a:xfrm>
            <a:off x="5347172" y="908440"/>
            <a:ext cx="3238095" cy="350375"/>
          </a:xfrm>
          <a:prstGeom prst="rect">
            <a:avLst/>
          </a:prstGeom>
        </p:spPr>
      </p:pic>
      <p:pic>
        <p:nvPicPr>
          <p:cNvPr id="8" name="Imagen 7"/>
          <p:cNvPicPr>
            <a:picLocks noChangeAspect="1"/>
          </p:cNvPicPr>
          <p:nvPr/>
        </p:nvPicPr>
        <p:blipFill>
          <a:blip r:embed="rId5"/>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7"/>
          <a:stretch>
            <a:fillRect/>
          </a:stretch>
        </p:blipFill>
        <p:spPr>
          <a:xfrm>
            <a:off x="4149284" y="370371"/>
            <a:ext cx="1429940" cy="490646"/>
          </a:xfrm>
          <a:prstGeom prst="rect">
            <a:avLst/>
          </a:prstGeom>
        </p:spPr>
      </p:pic>
      <p:pic>
        <p:nvPicPr>
          <p:cNvPr id="11" name="Imagen 10"/>
          <p:cNvPicPr>
            <a:picLocks noChangeAspect="1"/>
          </p:cNvPicPr>
          <p:nvPr/>
        </p:nvPicPr>
        <p:blipFill>
          <a:blip r:embed="rId8"/>
          <a:stretch>
            <a:fillRect/>
          </a:stretch>
        </p:blipFill>
        <p:spPr>
          <a:xfrm>
            <a:off x="5686178" y="376632"/>
            <a:ext cx="1280042" cy="447619"/>
          </a:xfrm>
          <a:prstGeom prst="rect">
            <a:avLst/>
          </a:prstGeom>
        </p:spPr>
      </p:pic>
      <p:pic>
        <p:nvPicPr>
          <p:cNvPr id="12" name="Imagen 11"/>
          <p:cNvPicPr>
            <a:picLocks noChangeAspect="1"/>
          </p:cNvPicPr>
          <p:nvPr/>
        </p:nvPicPr>
        <p:blipFill>
          <a:blip r:embed="rId9"/>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356581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7504" y="1400932"/>
            <a:ext cx="8208911" cy="584775"/>
          </a:xfrm>
          <a:prstGeom prst="rect">
            <a:avLst/>
          </a:prstGeom>
          <a:noFill/>
        </p:spPr>
        <p:txBody>
          <a:bodyPr wrap="square" rtlCol="0">
            <a:spAutoFit/>
          </a:bodyPr>
          <a:lstStyle/>
          <a:p>
            <a:pPr algn="ctr"/>
            <a:r>
              <a:rPr lang="es-MX" sz="3200" b="1" cap="small" dirty="0">
                <a:solidFill>
                  <a:srgbClr val="00B050"/>
                </a:solidFill>
              </a:rPr>
              <a:t>Fechas de Entrega de Documentos</a:t>
            </a:r>
          </a:p>
        </p:txBody>
      </p:sp>
      <p:sp>
        <p:nvSpPr>
          <p:cNvPr id="2" name="1 CuadroTexto"/>
          <p:cNvSpPr txBox="1"/>
          <p:nvPr/>
        </p:nvSpPr>
        <p:spPr>
          <a:xfrm>
            <a:off x="1047830" y="2817099"/>
            <a:ext cx="7632848" cy="2308324"/>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smtClean="0"/>
              <a:t>Tramitar  Carta De Presentación </a:t>
            </a:r>
            <a:r>
              <a:rPr lang="es-ES" sz="2400" b="1" dirty="0" smtClean="0"/>
              <a:t>15 De Enero al 27 De Enero 2024</a:t>
            </a:r>
          </a:p>
          <a:p>
            <a:pPr marL="342900" indent="-342900" algn="just">
              <a:buFont typeface="Arial" panose="020B0604020202020204" pitchFamily="34" charset="0"/>
              <a:buChar char="•"/>
            </a:pPr>
            <a:r>
              <a:rPr lang="es-ES" sz="2400" dirty="0"/>
              <a:t>Entrega de Expediente Completo del </a:t>
            </a:r>
            <a:r>
              <a:rPr lang="es-ES" sz="2400" b="1" dirty="0" smtClean="0"/>
              <a:t>29 De Enero al 10 de Febrero 2024</a:t>
            </a:r>
          </a:p>
          <a:p>
            <a:pPr marL="342900" indent="-342900" algn="just">
              <a:buFont typeface="Arial" panose="020B0604020202020204" pitchFamily="34" charset="0"/>
              <a:buChar char="•"/>
            </a:pPr>
            <a:r>
              <a:rPr lang="es-MX" sz="2400" dirty="0" smtClean="0"/>
              <a:t>Inicio </a:t>
            </a:r>
            <a:r>
              <a:rPr lang="es-MX" sz="2400" dirty="0"/>
              <a:t>de Servicio Social </a:t>
            </a:r>
            <a:r>
              <a:rPr lang="es-MX" sz="2400" b="1" dirty="0" smtClean="0"/>
              <a:t>15 </a:t>
            </a:r>
            <a:r>
              <a:rPr lang="es-MX" sz="2400" b="1" dirty="0"/>
              <a:t>de </a:t>
            </a:r>
            <a:r>
              <a:rPr lang="es-MX" sz="2400" b="1" dirty="0" smtClean="0"/>
              <a:t>Enero 2024</a:t>
            </a:r>
            <a:endParaRPr lang="es-MX" sz="2400" b="1" dirty="0"/>
          </a:p>
          <a:p>
            <a:pPr marL="342900" indent="-342900" algn="just">
              <a:buFont typeface="Arial" panose="020B0604020202020204" pitchFamily="34" charset="0"/>
              <a:buChar char="•"/>
            </a:pPr>
            <a:r>
              <a:rPr lang="es-MX" sz="2400" dirty="0"/>
              <a:t>Fecha de Termino de Servicio Social </a:t>
            </a:r>
            <a:r>
              <a:rPr lang="es-MX" sz="2400" b="1" dirty="0" smtClean="0"/>
              <a:t>15 </a:t>
            </a:r>
            <a:r>
              <a:rPr lang="es-MX" sz="2400" b="1" dirty="0"/>
              <a:t>de </a:t>
            </a:r>
            <a:r>
              <a:rPr lang="es-MX" sz="2400" b="1" dirty="0" smtClean="0"/>
              <a:t>Julio 2024</a:t>
            </a:r>
            <a:endParaRPr lang="es-MX" sz="2400" b="1"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173231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7504" y="1400932"/>
            <a:ext cx="8208911" cy="523220"/>
          </a:xfrm>
          <a:prstGeom prst="rect">
            <a:avLst/>
          </a:prstGeom>
          <a:noFill/>
        </p:spPr>
        <p:txBody>
          <a:bodyPr wrap="square" rtlCol="0">
            <a:spAutoFit/>
          </a:bodyPr>
          <a:lstStyle/>
          <a:p>
            <a:pPr algn="ctr"/>
            <a:r>
              <a:rPr lang="es-ES" sz="2800" b="1" cap="small" dirty="0" smtClean="0">
                <a:solidFill>
                  <a:srgbClr val="00B050"/>
                </a:solidFill>
              </a:rPr>
              <a:t>Requisitos para tramitar la carta de presentación </a:t>
            </a:r>
            <a:endParaRPr lang="es-MX" sz="2800" b="1" cap="small" dirty="0">
              <a:solidFill>
                <a:srgbClr val="00B050"/>
              </a:solidFill>
            </a:endParaRPr>
          </a:p>
        </p:txBody>
      </p:sp>
      <p:sp>
        <p:nvSpPr>
          <p:cNvPr id="2" name="1 CuadroTexto"/>
          <p:cNvSpPr txBox="1"/>
          <p:nvPr/>
        </p:nvSpPr>
        <p:spPr>
          <a:xfrm>
            <a:off x="611560" y="2127824"/>
            <a:ext cx="7632848" cy="4585871"/>
          </a:xfrm>
          <a:prstGeom prst="rect">
            <a:avLst/>
          </a:prstGeom>
          <a:noFill/>
        </p:spPr>
        <p:txBody>
          <a:bodyPr wrap="square" rtlCol="0">
            <a:spAutoFit/>
          </a:bodyPr>
          <a:lstStyle/>
          <a:p>
            <a:pPr marL="342900" indent="-342900" algn="just">
              <a:buFont typeface="Arial" panose="020B0604020202020204" pitchFamily="34" charset="0"/>
              <a:buChar char="•"/>
            </a:pPr>
            <a:r>
              <a:rPr lang="es-ES" sz="2000" b="1" dirty="0"/>
              <a:t>Solicitud de Servicio Social  con una foto tamaño infantil digital a color. (Reciente) </a:t>
            </a:r>
            <a:endParaRPr lang="es-ES" sz="2000" b="1" dirty="0" smtClean="0"/>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r>
              <a:rPr lang="es-ES" sz="2000" b="1" dirty="0" err="1" smtClean="0"/>
              <a:t>Kardex</a:t>
            </a:r>
            <a:r>
              <a:rPr lang="es-ES" sz="2000" b="1" dirty="0" smtClean="0"/>
              <a:t>  con el </a:t>
            </a:r>
            <a:r>
              <a:rPr lang="es-ES" sz="2000" b="1" dirty="0"/>
              <a:t>del 70% de créditos </a:t>
            </a:r>
            <a:r>
              <a:rPr lang="es-ES" sz="2000" b="1" dirty="0" smtClean="0"/>
              <a:t>emitido </a:t>
            </a:r>
            <a:r>
              <a:rPr lang="es-ES" sz="2000" b="1" dirty="0"/>
              <a:t>por el Dpto. de Servicios Escolares. (Original</a:t>
            </a:r>
            <a:r>
              <a:rPr lang="es-ES" sz="2000" b="1" dirty="0" smtClean="0"/>
              <a:t>)</a:t>
            </a:r>
          </a:p>
          <a:p>
            <a:pPr marL="342900" indent="-342900" algn="just">
              <a:buFont typeface="Arial" panose="020B0604020202020204" pitchFamily="34" charset="0"/>
              <a:buChar char="•"/>
            </a:pPr>
            <a:endParaRPr lang="es-ES" sz="2000" b="1" dirty="0" smtClean="0"/>
          </a:p>
          <a:p>
            <a:pPr marL="342900" indent="-342900" algn="just">
              <a:buFont typeface="Arial" panose="020B0604020202020204" pitchFamily="34" charset="0"/>
              <a:buChar char="•"/>
            </a:pPr>
            <a:r>
              <a:rPr lang="es-ES" sz="2000" b="1" dirty="0"/>
              <a:t> Copia de la Constancia de Vigencia de Derechos IMSS dado de alta por el Instituto </a:t>
            </a:r>
            <a:endParaRPr lang="es-ES" sz="2000" b="1" dirty="0" smtClean="0"/>
          </a:p>
          <a:p>
            <a:pPr marL="342900" indent="-342900" algn="just">
              <a:buFont typeface="Arial" panose="020B0604020202020204" pitchFamily="34" charset="0"/>
              <a:buChar char="•"/>
            </a:pPr>
            <a:endParaRPr lang="es-ES" sz="2000" b="1" dirty="0" smtClean="0"/>
          </a:p>
          <a:p>
            <a:pPr marL="342900" indent="-342900" algn="just">
              <a:buFont typeface="Arial" panose="020B0604020202020204" pitchFamily="34" charset="0"/>
              <a:buChar char="•"/>
            </a:pPr>
            <a:r>
              <a:rPr lang="es-ES" sz="2000" b="1" dirty="0"/>
              <a:t> Copia de la Carga Académica donde esté cargado el servicio social como materia </a:t>
            </a:r>
          </a:p>
          <a:p>
            <a:pPr marL="342900" indent="-342900" algn="just">
              <a:buFont typeface="Arial" panose="020B0604020202020204" pitchFamily="34" charset="0"/>
              <a:buChar char="•"/>
            </a:pPr>
            <a:endParaRPr lang="es-ES" sz="2400" b="1" dirty="0"/>
          </a:p>
          <a:p>
            <a:pPr marL="342900" indent="-342900" algn="just">
              <a:buFont typeface="Arial" panose="020B0604020202020204" pitchFamily="34" charset="0"/>
              <a:buChar char="•"/>
            </a:pPr>
            <a:endParaRPr lang="es-ES" sz="2400" b="1" dirty="0" smtClean="0"/>
          </a:p>
          <a:p>
            <a:pPr marL="342900" indent="-342900" algn="just">
              <a:buFont typeface="Arial" panose="020B0604020202020204" pitchFamily="34" charset="0"/>
              <a:buChar char="•"/>
            </a:pPr>
            <a:endParaRPr lang="es-MX" sz="2400" dirty="0" smtClean="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pic>
        <p:nvPicPr>
          <p:cNvPr id="3"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1888" y="5542120"/>
            <a:ext cx="4403851" cy="11715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7977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cap="small" dirty="0">
                <a:solidFill>
                  <a:srgbClr val="00B050"/>
                </a:solidFill>
              </a:rPr>
              <a:t>Programas Autorizados</a:t>
            </a:r>
          </a:p>
        </p:txBody>
      </p:sp>
      <p:sp>
        <p:nvSpPr>
          <p:cNvPr id="2" name="1 CuadroTexto"/>
          <p:cNvSpPr txBox="1"/>
          <p:nvPr/>
        </p:nvSpPr>
        <p:spPr>
          <a:xfrm>
            <a:off x="821795" y="2300312"/>
            <a:ext cx="7632848" cy="1938992"/>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t>Cuidado al Medio </a:t>
            </a:r>
            <a:r>
              <a:rPr lang="es-MX" sz="2400" dirty="0" smtClean="0"/>
              <a:t>Ambiente y Desarrollo </a:t>
            </a:r>
            <a:r>
              <a:rPr lang="es-MX" sz="2400" dirty="0"/>
              <a:t>Sustentable </a:t>
            </a:r>
          </a:p>
          <a:p>
            <a:pPr marL="342900" indent="-342900" algn="just">
              <a:buFont typeface="Arial" panose="020B0604020202020204" pitchFamily="34" charset="0"/>
              <a:buChar char="•"/>
            </a:pPr>
            <a:r>
              <a:rPr lang="es-MX" sz="2400" dirty="0"/>
              <a:t>Promotores de Actividades </a:t>
            </a:r>
            <a:r>
              <a:rPr lang="es-MX" sz="2400" dirty="0" smtClean="0"/>
              <a:t>Culturales, Deportivas y </a:t>
            </a:r>
            <a:r>
              <a:rPr lang="es-MX" sz="2400" dirty="0"/>
              <a:t>Cívicas </a:t>
            </a:r>
          </a:p>
          <a:p>
            <a:pPr marL="342900" indent="-342900" algn="just">
              <a:buFont typeface="Arial" panose="020B0604020202020204" pitchFamily="34" charset="0"/>
              <a:buChar char="•"/>
            </a:pPr>
            <a:r>
              <a:rPr lang="es-MX" sz="2400" dirty="0" smtClean="0"/>
              <a:t>Apoyo a </a:t>
            </a:r>
            <a:r>
              <a:rPr lang="es-MX" sz="2400" dirty="0"/>
              <a:t>l</a:t>
            </a:r>
            <a:r>
              <a:rPr lang="es-MX" sz="2400" dirty="0" smtClean="0"/>
              <a:t>a </a:t>
            </a:r>
            <a:r>
              <a:rPr lang="es-MX" sz="2400" dirty="0"/>
              <a:t>Salud</a:t>
            </a:r>
          </a:p>
          <a:p>
            <a:pPr marL="342900" indent="-342900">
              <a:buFont typeface="Arial" panose="020B0604020202020204" pitchFamily="34" charset="0"/>
              <a:buChar char="•"/>
            </a:pPr>
            <a:r>
              <a:rPr lang="es-MX" sz="2400" dirty="0" smtClean="0"/>
              <a:t>Programas </a:t>
            </a:r>
            <a:r>
              <a:rPr lang="es-MX" sz="2400" dirty="0"/>
              <a:t>d</a:t>
            </a:r>
            <a:r>
              <a:rPr lang="es-MX" sz="2400" dirty="0" smtClean="0"/>
              <a:t>e </a:t>
            </a:r>
            <a:r>
              <a:rPr lang="es-MX" sz="2400" dirty="0"/>
              <a:t>Contingencia</a:t>
            </a:r>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2013821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51521" y="1038341"/>
            <a:ext cx="8712968" cy="1077218"/>
          </a:xfrm>
          <a:prstGeom prst="rect">
            <a:avLst/>
          </a:prstGeom>
          <a:noFill/>
        </p:spPr>
        <p:txBody>
          <a:bodyPr wrap="square" rtlCol="0">
            <a:spAutoFit/>
          </a:bodyPr>
          <a:lstStyle/>
          <a:p>
            <a:pPr algn="ctr"/>
            <a:r>
              <a:rPr lang="es-ES" sz="3200" b="1" cap="small" dirty="0">
                <a:solidFill>
                  <a:srgbClr val="00B050"/>
                </a:solidFill>
              </a:rPr>
              <a:t>Cuidado al Medio Ambiente y Desarrollo Sustentable </a:t>
            </a:r>
          </a:p>
        </p:txBody>
      </p:sp>
      <p:sp>
        <p:nvSpPr>
          <p:cNvPr id="2" name="1 CuadroTexto"/>
          <p:cNvSpPr txBox="1"/>
          <p:nvPr/>
        </p:nvSpPr>
        <p:spPr>
          <a:xfrm>
            <a:off x="821795" y="1844824"/>
            <a:ext cx="7632848" cy="5355312"/>
          </a:xfrm>
          <a:prstGeom prst="rect">
            <a:avLst/>
          </a:prstGeom>
          <a:noFill/>
        </p:spPr>
        <p:txBody>
          <a:bodyPr wrap="square" rtlCol="0">
            <a:spAutoFit/>
          </a:bodyPr>
          <a:lstStyle/>
          <a:p>
            <a:r>
              <a:rPr lang="es-MX" sz="2800" b="1" dirty="0"/>
              <a:t>Objetivo General:</a:t>
            </a:r>
            <a:endParaRPr lang="es-MX" sz="2800" dirty="0"/>
          </a:p>
          <a:p>
            <a:r>
              <a:rPr lang="es-MX" sz="2400" dirty="0"/>
              <a:t>Promover la cultura del cuidado al medio ambiente a través de diversas actividades que favorezcan la preservación de los recursos naturales.</a:t>
            </a:r>
          </a:p>
          <a:p>
            <a:endParaRPr lang="es-MX" sz="2400" b="1" dirty="0"/>
          </a:p>
          <a:p>
            <a:r>
              <a:rPr lang="es-MX" sz="2400" b="1" dirty="0"/>
              <a:t>     </a:t>
            </a:r>
            <a:r>
              <a:rPr lang="es-MX" sz="2800" b="1" dirty="0"/>
              <a:t>Actividades:</a:t>
            </a:r>
            <a:endParaRPr lang="es-MX" sz="2800" dirty="0"/>
          </a:p>
          <a:p>
            <a:pPr marL="342900" lvl="0" indent="-342900">
              <a:buFont typeface="Arial" panose="020B0604020202020204" pitchFamily="34" charset="0"/>
              <a:buChar char="•"/>
            </a:pPr>
            <a:r>
              <a:rPr lang="es-MX" sz="2400" dirty="0"/>
              <a:t>Platicas Ambientales</a:t>
            </a:r>
          </a:p>
          <a:p>
            <a:pPr marL="342900" lvl="0" indent="-342900">
              <a:buFont typeface="Arial" panose="020B0604020202020204" pitchFamily="34" charset="0"/>
              <a:buChar char="•"/>
            </a:pPr>
            <a:r>
              <a:rPr lang="es-MX" sz="2400" dirty="0"/>
              <a:t>Reforestación</a:t>
            </a:r>
          </a:p>
          <a:p>
            <a:pPr marL="342900" lvl="0" indent="-342900">
              <a:buFont typeface="Arial" panose="020B0604020202020204" pitchFamily="34" charset="0"/>
              <a:buChar char="•"/>
            </a:pPr>
            <a:r>
              <a:rPr lang="es-MX" sz="2400" dirty="0"/>
              <a:t>Cuidado de Áreas verdes</a:t>
            </a:r>
          </a:p>
          <a:p>
            <a:pPr marL="342900" indent="-342900">
              <a:buFont typeface="Arial" panose="020B0604020202020204" pitchFamily="34" charset="0"/>
              <a:buChar char="•"/>
            </a:pPr>
            <a:r>
              <a:rPr lang="es-ES" sz="2400" dirty="0"/>
              <a:t>Creación de Pequeños Jardines Caseros </a:t>
            </a:r>
          </a:p>
          <a:p>
            <a:pPr marL="342900" indent="-342900">
              <a:buFont typeface="Arial" panose="020B0604020202020204" pitchFamily="34" charset="0"/>
              <a:buChar char="•"/>
            </a:pPr>
            <a:r>
              <a:rPr lang="es-MX" sz="2400" dirty="0" smtClean="0"/>
              <a:t>Recolección de  materiales reciclables (</a:t>
            </a:r>
            <a:r>
              <a:rPr lang="es-MX" sz="2400" dirty="0" err="1" smtClean="0"/>
              <a:t>Pet</a:t>
            </a:r>
            <a:r>
              <a:rPr lang="es-MX" sz="2400" dirty="0" smtClean="0"/>
              <a:t>, Tapitas, Cartón</a:t>
            </a:r>
            <a:endParaRPr lang="es-MX" sz="2400" dirty="0"/>
          </a:p>
          <a:p>
            <a:pPr marL="342900" indent="-342900">
              <a:buFont typeface="Arial" panose="020B0604020202020204" pitchFamily="34" charset="0"/>
              <a:buChar char="•"/>
            </a:pPr>
            <a:r>
              <a:rPr lang="es-MX" sz="2400" dirty="0"/>
              <a:t>Creación de Compostas de Basura biodegradable</a:t>
            </a:r>
          </a:p>
          <a:p>
            <a:pPr marL="342900" indent="-342900" algn="just">
              <a:buFont typeface="Arial" panose="020B0604020202020204" pitchFamily="34" charset="0"/>
              <a:buChar char="•"/>
            </a:pPr>
            <a:endParaRPr lang="es-MX" sz="22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20632032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1200329"/>
          </a:xfrm>
          <a:prstGeom prst="rect">
            <a:avLst/>
          </a:prstGeom>
          <a:noFill/>
        </p:spPr>
        <p:txBody>
          <a:bodyPr wrap="square" rtlCol="0">
            <a:spAutoFit/>
          </a:bodyPr>
          <a:lstStyle/>
          <a:p>
            <a:pPr algn="ctr"/>
            <a:r>
              <a:rPr lang="es-MX" sz="3600" b="1" dirty="0">
                <a:solidFill>
                  <a:srgbClr val="00B050"/>
                </a:solidFill>
              </a:rPr>
              <a:t>PROMOTORES </a:t>
            </a:r>
            <a:r>
              <a:rPr lang="es-MX" sz="3600" b="1" dirty="0" smtClean="0">
                <a:solidFill>
                  <a:srgbClr val="00B050"/>
                </a:solidFill>
              </a:rPr>
              <a:t> DE ACTIVIDADES </a:t>
            </a:r>
            <a:r>
              <a:rPr lang="es-MX" sz="3600" b="1" dirty="0">
                <a:solidFill>
                  <a:srgbClr val="00B050"/>
                </a:solidFill>
              </a:rPr>
              <a:t>CULTURALES, DEPORTIVAS Y CÍVICAS</a:t>
            </a:r>
            <a:endParaRPr lang="es-MX" sz="4800" b="1" cap="small" dirty="0">
              <a:solidFill>
                <a:srgbClr val="00B050"/>
              </a:solidFill>
            </a:endParaRPr>
          </a:p>
        </p:txBody>
      </p:sp>
      <p:sp>
        <p:nvSpPr>
          <p:cNvPr id="2" name="1 CuadroTexto"/>
          <p:cNvSpPr txBox="1"/>
          <p:nvPr/>
        </p:nvSpPr>
        <p:spPr>
          <a:xfrm>
            <a:off x="821795" y="2467957"/>
            <a:ext cx="7632848" cy="3600986"/>
          </a:xfrm>
          <a:prstGeom prst="rect">
            <a:avLst/>
          </a:prstGeom>
          <a:noFill/>
        </p:spPr>
        <p:txBody>
          <a:bodyPr wrap="square" rtlCol="0">
            <a:spAutoFit/>
          </a:bodyPr>
          <a:lstStyle/>
          <a:p>
            <a:r>
              <a:rPr lang="es-MX" sz="2400" b="1" dirty="0"/>
              <a:t> Objetivo General:</a:t>
            </a:r>
            <a:r>
              <a:rPr lang="es-MX" sz="2400" dirty="0"/>
              <a:t> </a:t>
            </a:r>
          </a:p>
          <a:p>
            <a:r>
              <a:rPr lang="es-MX" sz="2000" dirty="0"/>
              <a:t>Promover la actividad física cultural y cívica en los jóvenes y alumnos de instituciones educativas y organizaciones públicas.</a:t>
            </a:r>
          </a:p>
          <a:p>
            <a:pPr lvl="0"/>
            <a:r>
              <a:rPr lang="es-MX" sz="2000" dirty="0"/>
              <a:t>   </a:t>
            </a:r>
            <a:endParaRPr lang="es-MX" sz="2000" dirty="0" smtClean="0"/>
          </a:p>
          <a:p>
            <a:pPr lvl="0"/>
            <a:r>
              <a:rPr lang="es-MX" sz="2400" b="1" dirty="0" smtClean="0">
                <a:solidFill>
                  <a:prstClr val="black"/>
                </a:solidFill>
              </a:rPr>
              <a:t>Actividades</a:t>
            </a:r>
            <a:r>
              <a:rPr lang="es-MX" sz="2400" b="1" dirty="0">
                <a:solidFill>
                  <a:prstClr val="black"/>
                </a:solidFill>
              </a:rPr>
              <a:t>:</a:t>
            </a:r>
          </a:p>
          <a:p>
            <a:pPr marL="457200" lvl="0" indent="-457200" algn="just">
              <a:buFont typeface="Arial" panose="020B0604020202020204" pitchFamily="34" charset="0"/>
              <a:buChar char="•"/>
            </a:pPr>
            <a:r>
              <a:rPr lang="es-MX" sz="2400" dirty="0">
                <a:solidFill>
                  <a:prstClr val="black"/>
                </a:solidFill>
              </a:rPr>
              <a:t>Promover la activación física.</a:t>
            </a:r>
          </a:p>
          <a:p>
            <a:pPr marL="457200" lvl="0" indent="-457200" algn="just">
              <a:buFont typeface="Arial" panose="020B0604020202020204" pitchFamily="34" charset="0"/>
              <a:buChar char="•"/>
            </a:pPr>
            <a:r>
              <a:rPr lang="es-MX" sz="2400" dirty="0">
                <a:solidFill>
                  <a:prstClr val="black"/>
                </a:solidFill>
              </a:rPr>
              <a:t>Organizar torneos en las diferentes actividades deportivas.</a:t>
            </a:r>
          </a:p>
          <a:p>
            <a:pPr marL="457200" lvl="0" indent="-457200" algn="just">
              <a:buFont typeface="Arial" panose="020B0604020202020204" pitchFamily="34" charset="0"/>
              <a:buChar char="•"/>
            </a:pPr>
            <a:r>
              <a:rPr lang="es-MX" sz="2400" dirty="0">
                <a:solidFill>
                  <a:prstClr val="black"/>
                </a:solidFill>
              </a:rPr>
              <a:t>Planeación, realización y participación en eventos culturales y cívicos </a:t>
            </a:r>
            <a:endParaRPr lang="es-MX" sz="20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3697083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dirty="0">
                <a:solidFill>
                  <a:srgbClr val="00B050"/>
                </a:solidFill>
              </a:rPr>
              <a:t>APOYO A LA SALUD</a:t>
            </a:r>
            <a:endParaRPr lang="es-MX" sz="4800" b="1" cap="small" dirty="0">
              <a:solidFill>
                <a:srgbClr val="00B050"/>
              </a:solidFill>
            </a:endParaRPr>
          </a:p>
        </p:txBody>
      </p:sp>
      <p:sp>
        <p:nvSpPr>
          <p:cNvPr id="2" name="1 CuadroTexto"/>
          <p:cNvSpPr txBox="1"/>
          <p:nvPr/>
        </p:nvSpPr>
        <p:spPr>
          <a:xfrm>
            <a:off x="821795" y="2300312"/>
            <a:ext cx="7763472" cy="4031873"/>
          </a:xfrm>
          <a:prstGeom prst="rect">
            <a:avLst/>
          </a:prstGeom>
          <a:noFill/>
        </p:spPr>
        <p:txBody>
          <a:bodyPr wrap="square" rtlCol="0">
            <a:spAutoFit/>
          </a:bodyPr>
          <a:lstStyle/>
          <a:p>
            <a:r>
              <a:rPr lang="es-MX" sz="2400" b="1" dirty="0"/>
              <a:t>Objetivo General:</a:t>
            </a:r>
          </a:p>
          <a:p>
            <a:pPr algn="just"/>
            <a:r>
              <a:rPr lang="es-MX" sz="2000" dirty="0"/>
              <a:t>Brindar el apoyo al servicio medico dentro de las dependencias que cuenten con  programas de salud.</a:t>
            </a:r>
          </a:p>
          <a:p>
            <a:r>
              <a:rPr lang="es-MX" sz="2400" dirty="0"/>
              <a:t>   </a:t>
            </a:r>
            <a:endParaRPr lang="es-MX" sz="2400" dirty="0" smtClean="0"/>
          </a:p>
          <a:p>
            <a:r>
              <a:rPr lang="es-MX" sz="2400" b="1" dirty="0" smtClean="0"/>
              <a:t>Actividades</a:t>
            </a:r>
            <a:r>
              <a:rPr lang="es-MX" sz="2400" b="1" dirty="0"/>
              <a:t>: </a:t>
            </a:r>
            <a:endParaRPr lang="es-MX" sz="2400" dirty="0"/>
          </a:p>
          <a:p>
            <a:pPr marL="457200" indent="-457200">
              <a:buFont typeface="Arial" panose="020B0604020202020204" pitchFamily="34" charset="0"/>
              <a:buChar char="•"/>
            </a:pPr>
            <a:r>
              <a:rPr lang="es-MX" sz="2400" dirty="0"/>
              <a:t>Apoyo en programas de salud </a:t>
            </a:r>
          </a:p>
          <a:p>
            <a:pPr marL="457200" indent="-457200">
              <a:buFont typeface="Arial" panose="020B0604020202020204" pitchFamily="34" charset="0"/>
              <a:buChar char="•"/>
            </a:pPr>
            <a:r>
              <a:rPr lang="es-MX" sz="2400" dirty="0"/>
              <a:t>Participación en brigadas comunitarias</a:t>
            </a:r>
          </a:p>
          <a:p>
            <a:pPr marL="457200" indent="-457200">
              <a:buFont typeface="Arial" panose="020B0604020202020204" pitchFamily="34" charset="0"/>
              <a:buChar char="•"/>
            </a:pPr>
            <a:r>
              <a:rPr lang="es-MX" sz="2400" dirty="0"/>
              <a:t>Construcción de carteles alusivos a campañas de salud</a:t>
            </a:r>
          </a:p>
          <a:p>
            <a:pPr marL="457200" indent="-457200">
              <a:buFont typeface="Arial" panose="020B0604020202020204" pitchFamily="34" charset="0"/>
              <a:buChar char="•"/>
            </a:pPr>
            <a:r>
              <a:rPr lang="es-MX" sz="2400" dirty="0"/>
              <a:t>Platicas a beneficiarios sobre el cuidado de su salud </a:t>
            </a:r>
            <a:endParaRPr lang="es-MX" sz="2400" dirty="0" smtClean="0"/>
          </a:p>
          <a:p>
            <a:pPr marL="457200" indent="-457200">
              <a:buFont typeface="Arial" panose="020B0604020202020204" pitchFamily="34" charset="0"/>
              <a:buChar char="•"/>
            </a:pPr>
            <a:r>
              <a:rPr lang="es-ES" sz="2400" dirty="0"/>
              <a:t>Promoción de la planificación familiar y uso efectivo de métodos</a:t>
            </a:r>
            <a:endParaRPr lang="es-MX" sz="24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1450685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dirty="0">
                <a:solidFill>
                  <a:srgbClr val="00B050"/>
                </a:solidFill>
              </a:rPr>
              <a:t>PROGRAMAS DE </a:t>
            </a:r>
            <a:r>
              <a:rPr lang="es-MX" sz="3600" b="1" dirty="0" smtClean="0">
                <a:solidFill>
                  <a:srgbClr val="00B050"/>
                </a:solidFill>
              </a:rPr>
              <a:t>CONTINGENCIA</a:t>
            </a:r>
            <a:endParaRPr lang="es-MX" sz="4800" b="1" cap="small" dirty="0">
              <a:solidFill>
                <a:srgbClr val="00B050"/>
              </a:solidFill>
            </a:endParaRPr>
          </a:p>
        </p:txBody>
      </p:sp>
      <p:sp>
        <p:nvSpPr>
          <p:cNvPr id="2" name="1 CuadroTexto"/>
          <p:cNvSpPr txBox="1"/>
          <p:nvPr/>
        </p:nvSpPr>
        <p:spPr>
          <a:xfrm>
            <a:off x="821795" y="2300312"/>
            <a:ext cx="7763472" cy="4462760"/>
          </a:xfrm>
          <a:prstGeom prst="rect">
            <a:avLst/>
          </a:prstGeom>
          <a:noFill/>
        </p:spPr>
        <p:txBody>
          <a:bodyPr wrap="square" rtlCol="0">
            <a:spAutoFit/>
          </a:bodyPr>
          <a:lstStyle/>
          <a:p>
            <a:r>
              <a:rPr lang="es-MX" sz="2400" b="1" dirty="0"/>
              <a:t> Objetivo General:</a:t>
            </a:r>
          </a:p>
          <a:p>
            <a:pPr algn="just"/>
            <a:r>
              <a:rPr lang="es-MX" sz="2400" dirty="0"/>
              <a:t>Identificar, implementar y difundir las normas de seguridad, con la finalidad de promover y fomentar la cultura de la prevención de siniestros</a:t>
            </a:r>
            <a:r>
              <a:rPr lang="es-MX" sz="2000" dirty="0" smtClean="0"/>
              <a:t>.</a:t>
            </a:r>
          </a:p>
          <a:p>
            <a:pPr algn="just"/>
            <a:endParaRPr lang="es-MX" sz="2000" dirty="0"/>
          </a:p>
          <a:p>
            <a:r>
              <a:rPr lang="es-MX" sz="2000" dirty="0"/>
              <a:t>     </a:t>
            </a:r>
            <a:r>
              <a:rPr lang="es-MX" sz="2400" b="1" dirty="0"/>
              <a:t>Actividades:</a:t>
            </a:r>
          </a:p>
          <a:p>
            <a:pPr marL="457200" indent="-457200" algn="just">
              <a:buFont typeface="Arial" panose="020B0604020202020204" pitchFamily="34" charset="0"/>
              <a:buChar char="•"/>
            </a:pPr>
            <a:r>
              <a:rPr lang="es-MX" sz="2400" dirty="0"/>
              <a:t>Investigar las normas de seguridad existentes </a:t>
            </a:r>
          </a:p>
          <a:p>
            <a:pPr marL="457200" indent="-457200" algn="just">
              <a:buFont typeface="Arial" panose="020B0604020202020204" pitchFamily="34" charset="0"/>
              <a:buChar char="•"/>
            </a:pPr>
            <a:r>
              <a:rPr lang="es-MX" sz="2400" dirty="0"/>
              <a:t>Identificar las normas aplicables.</a:t>
            </a:r>
          </a:p>
          <a:p>
            <a:pPr marL="457200" indent="-457200" algn="just">
              <a:buFont typeface="Arial" panose="020B0604020202020204" pitchFamily="34" charset="0"/>
              <a:buChar char="•"/>
            </a:pPr>
            <a:r>
              <a:rPr lang="es-MX" sz="2400" dirty="0"/>
              <a:t>Diseñar las señaléticas.</a:t>
            </a:r>
          </a:p>
          <a:p>
            <a:pPr marL="457200" lvl="0" indent="-457200" algn="just">
              <a:buFont typeface="Arial" panose="020B0604020202020204" pitchFamily="34" charset="0"/>
              <a:buChar char="•"/>
            </a:pPr>
            <a:r>
              <a:rPr lang="es-MX" sz="2400" dirty="0"/>
              <a:t> Implementación de medidas de protección civil.</a:t>
            </a:r>
          </a:p>
          <a:p>
            <a:pPr marL="457200" lvl="0" indent="-457200" algn="just">
              <a:buFont typeface="Arial" panose="020B0604020202020204" pitchFamily="34" charset="0"/>
              <a:buChar char="•"/>
            </a:pPr>
            <a:r>
              <a:rPr lang="es-MX" sz="2400" dirty="0"/>
              <a:t> Dar una plática informativa respecto a las normas a seguir en     diversas contingencias</a:t>
            </a:r>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3840056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0058" y="1089242"/>
            <a:ext cx="8208911" cy="769441"/>
          </a:xfrm>
          <a:prstGeom prst="rect">
            <a:avLst/>
          </a:prstGeom>
          <a:noFill/>
        </p:spPr>
        <p:txBody>
          <a:bodyPr wrap="square" rtlCol="0">
            <a:spAutoFit/>
          </a:bodyPr>
          <a:lstStyle/>
          <a:p>
            <a:pPr algn="ctr"/>
            <a:r>
              <a:rPr lang="es-MX" sz="4400" b="1" cap="small" dirty="0">
                <a:solidFill>
                  <a:srgbClr val="00B050"/>
                </a:solidFill>
                <a:effectLst>
                  <a:outerShdw blurRad="38100" dist="38100" dir="2700000" algn="tl">
                    <a:srgbClr val="000000">
                      <a:alpha val="43137"/>
                    </a:srgbClr>
                  </a:outerShdw>
                </a:effectLst>
              </a:rPr>
              <a:t>DEFINICIÓN Y OBJETIVO</a:t>
            </a:r>
          </a:p>
        </p:txBody>
      </p:sp>
      <p:sp>
        <p:nvSpPr>
          <p:cNvPr id="2" name="1 CuadroTexto"/>
          <p:cNvSpPr txBox="1"/>
          <p:nvPr/>
        </p:nvSpPr>
        <p:spPr>
          <a:xfrm>
            <a:off x="755574" y="1810606"/>
            <a:ext cx="8064897" cy="4893647"/>
          </a:xfrm>
          <a:prstGeom prst="rect">
            <a:avLst/>
          </a:prstGeom>
          <a:noFill/>
        </p:spPr>
        <p:txBody>
          <a:bodyPr wrap="square" rtlCol="0">
            <a:spAutoFit/>
          </a:bodyPr>
          <a:lstStyle/>
          <a:p>
            <a:pPr algn="just"/>
            <a:endParaRPr lang="es-ES" sz="2400" dirty="0" smtClean="0"/>
          </a:p>
          <a:p>
            <a:pPr algn="just"/>
            <a:r>
              <a:rPr lang="es-ES" sz="2400" b="1" dirty="0" smtClean="0"/>
              <a:t>¿</a:t>
            </a:r>
            <a:r>
              <a:rPr lang="es-ES" sz="2400" b="1" dirty="0"/>
              <a:t>Qué es el servicio social?</a:t>
            </a:r>
          </a:p>
          <a:p>
            <a:pPr algn="just"/>
            <a:endParaRPr lang="es-ES" sz="2400" dirty="0" smtClean="0"/>
          </a:p>
          <a:p>
            <a:pPr algn="just"/>
            <a:r>
              <a:rPr lang="es-ES" sz="2400" dirty="0" smtClean="0"/>
              <a:t>Se </a:t>
            </a:r>
            <a:r>
              <a:rPr lang="es-ES" sz="2400" dirty="0"/>
              <a:t>entiende por servicio social el trabajo de </a:t>
            </a:r>
            <a:r>
              <a:rPr lang="es-ES" sz="2400" dirty="0" smtClean="0"/>
              <a:t>carácter temporal </a:t>
            </a:r>
            <a:r>
              <a:rPr lang="es-ES" sz="2400" dirty="0"/>
              <a:t>y obligatorio, que institucionalmente presten y ejecuten los estudiantes en beneficio de la sociedad.</a:t>
            </a:r>
          </a:p>
          <a:p>
            <a:pPr algn="just"/>
            <a:endParaRPr lang="es-ES" sz="2400" dirty="0" smtClean="0"/>
          </a:p>
          <a:p>
            <a:pPr algn="just"/>
            <a:r>
              <a:rPr lang="es-ES" sz="2400" b="1" dirty="0" smtClean="0"/>
              <a:t>Objetivos</a:t>
            </a:r>
            <a:endParaRPr lang="es-ES" sz="2400" b="1" dirty="0"/>
          </a:p>
          <a:p>
            <a:pPr algn="just"/>
            <a:r>
              <a:rPr lang="es-ES" sz="2400" dirty="0" smtClean="0"/>
              <a:t>Convertir </a:t>
            </a:r>
            <a:r>
              <a:rPr lang="es-ES" sz="2400" dirty="0"/>
              <a:t>esta prestación en un acto de reciprocidad para </a:t>
            </a:r>
            <a:r>
              <a:rPr lang="es-ES" sz="2400" dirty="0" smtClean="0"/>
              <a:t>con la </a:t>
            </a:r>
            <a:r>
              <a:rPr lang="es-ES" sz="2400" dirty="0"/>
              <a:t>sociedad a través de los planes y programas del sector</a:t>
            </a:r>
          </a:p>
          <a:p>
            <a:pPr algn="just"/>
            <a:r>
              <a:rPr lang="es-ES" sz="2400" dirty="0"/>
              <a:t>público.</a:t>
            </a:r>
          </a:p>
          <a:p>
            <a:pPr algn="just"/>
            <a:r>
              <a:rPr lang="es-ES" sz="2400" dirty="0" smtClean="0"/>
              <a:t>Contribuir </a:t>
            </a:r>
            <a:r>
              <a:rPr lang="es-ES" sz="2400" dirty="0"/>
              <a:t>a la formación académica y </a:t>
            </a:r>
            <a:r>
              <a:rPr lang="es-ES" sz="2400" dirty="0" smtClean="0"/>
              <a:t>capacitación profesional del prestador del Servicio Social</a:t>
            </a:r>
            <a:endParaRPr lang="es-MX" sz="24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1290645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cap="small" dirty="0">
                <a:solidFill>
                  <a:srgbClr val="00B050"/>
                </a:solidFill>
              </a:rPr>
              <a:t>Documentos Para Liberar el Servicio Social</a:t>
            </a:r>
          </a:p>
        </p:txBody>
      </p:sp>
      <p:sp>
        <p:nvSpPr>
          <p:cNvPr id="2" name="1 CuadroTexto"/>
          <p:cNvSpPr txBox="1"/>
          <p:nvPr/>
        </p:nvSpPr>
        <p:spPr>
          <a:xfrm>
            <a:off x="821795" y="2300312"/>
            <a:ext cx="7763472" cy="4154984"/>
          </a:xfrm>
          <a:prstGeom prst="rect">
            <a:avLst/>
          </a:prstGeom>
          <a:noFill/>
        </p:spPr>
        <p:txBody>
          <a:bodyPr wrap="square" rtlCol="0">
            <a:spAutoFit/>
          </a:bodyPr>
          <a:lstStyle/>
          <a:p>
            <a:pPr algn="just"/>
            <a:r>
              <a:rPr lang="es-MX" sz="2400" b="1" dirty="0"/>
              <a:t>Un trabajo final (digital) que lleve el siguiente orden:</a:t>
            </a:r>
          </a:p>
          <a:p>
            <a:pPr marL="342900" indent="-342900" algn="just">
              <a:buFont typeface="Arial" panose="020B0604020202020204" pitchFamily="34" charset="0"/>
              <a:buChar char="•"/>
            </a:pPr>
            <a:r>
              <a:rPr lang="es-MX" sz="2400" dirty="0"/>
              <a:t>Hoja de </a:t>
            </a:r>
            <a:r>
              <a:rPr lang="es-MX" sz="2400" dirty="0" smtClean="0"/>
              <a:t>Presentación firmada y sellada por la dependencia donde realizo el servicio.</a:t>
            </a:r>
            <a:endParaRPr lang="es-MX" sz="2400" dirty="0"/>
          </a:p>
          <a:p>
            <a:pPr marL="342900" indent="-342900" algn="just">
              <a:buFont typeface="Arial" panose="020B0604020202020204" pitchFamily="34" charset="0"/>
              <a:buChar char="•"/>
            </a:pPr>
            <a:r>
              <a:rPr lang="es-MX" sz="2400" dirty="0"/>
              <a:t>Introducción</a:t>
            </a:r>
          </a:p>
          <a:p>
            <a:pPr marL="342900" indent="-342900" algn="just">
              <a:buFont typeface="Arial" panose="020B0604020202020204" pitchFamily="34" charset="0"/>
              <a:buChar char="•"/>
            </a:pPr>
            <a:r>
              <a:rPr lang="es-MX" sz="2400" dirty="0"/>
              <a:t>Desarrollo de Actividades</a:t>
            </a:r>
          </a:p>
          <a:p>
            <a:pPr marL="342900" indent="-342900" algn="just">
              <a:buFont typeface="Arial" panose="020B0604020202020204" pitchFamily="34" charset="0"/>
              <a:buChar char="•"/>
            </a:pPr>
            <a:r>
              <a:rPr lang="es-MX" sz="2400" dirty="0"/>
              <a:t>Resultados </a:t>
            </a:r>
          </a:p>
          <a:p>
            <a:pPr marL="342900" indent="-342900" algn="just">
              <a:buFont typeface="Arial" panose="020B0604020202020204" pitchFamily="34" charset="0"/>
              <a:buChar char="•"/>
            </a:pPr>
            <a:r>
              <a:rPr lang="es-MX" sz="2400" dirty="0"/>
              <a:t>Conclusión </a:t>
            </a:r>
          </a:p>
          <a:p>
            <a:pPr marL="342900" indent="-342900" algn="just">
              <a:buFont typeface="Arial" panose="020B0604020202020204" pitchFamily="34" charset="0"/>
              <a:buChar char="•"/>
            </a:pPr>
            <a:r>
              <a:rPr lang="es-MX" sz="2400" dirty="0"/>
              <a:t>Recomendaciones </a:t>
            </a:r>
          </a:p>
          <a:p>
            <a:pPr marL="342900" indent="-342900" algn="just">
              <a:buFont typeface="Arial" panose="020B0604020202020204" pitchFamily="34" charset="0"/>
              <a:buChar char="•"/>
            </a:pPr>
            <a:r>
              <a:rPr lang="es-MX" sz="2400" dirty="0"/>
              <a:t>Evidencias (fotografías mínimo </a:t>
            </a:r>
            <a:r>
              <a:rPr lang="es-MX" sz="2400" dirty="0" smtClean="0"/>
              <a:t>20</a:t>
            </a:r>
            <a:r>
              <a:rPr lang="es-MX" sz="2400" dirty="0" smtClean="0"/>
              <a:t>) </a:t>
            </a:r>
            <a:endParaRPr lang="es-MX" sz="2400" dirty="0" smtClean="0"/>
          </a:p>
          <a:p>
            <a:pPr marL="342900" indent="-342900" algn="just">
              <a:buFont typeface="Arial" panose="020B0604020202020204" pitchFamily="34" charset="0"/>
              <a:buChar char="•"/>
            </a:pPr>
            <a:r>
              <a:rPr lang="es-ES" sz="2400" dirty="0" smtClean="0"/>
              <a:t>Seis Hojas mínimo </a:t>
            </a:r>
          </a:p>
          <a:p>
            <a:pPr algn="just"/>
            <a:r>
              <a:rPr lang="es-ES" sz="2400" b="1" dirty="0" smtClean="0"/>
              <a:t>     El </a:t>
            </a:r>
            <a:r>
              <a:rPr lang="es-ES" sz="2400" b="1" dirty="0"/>
              <a:t>incumplimiento es motivo de CANCELACION</a:t>
            </a:r>
            <a:endParaRPr lang="es-MX" sz="2400" b="1"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25108968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cap="small" dirty="0">
                <a:solidFill>
                  <a:srgbClr val="00B050"/>
                </a:solidFill>
              </a:rPr>
              <a:t>DISPOSICIONES GENERALES</a:t>
            </a:r>
          </a:p>
        </p:txBody>
      </p:sp>
      <p:sp>
        <p:nvSpPr>
          <p:cNvPr id="2" name="1 CuadroTexto"/>
          <p:cNvSpPr txBox="1"/>
          <p:nvPr/>
        </p:nvSpPr>
        <p:spPr>
          <a:xfrm>
            <a:off x="1763687" y="1746198"/>
            <a:ext cx="6821579" cy="4893647"/>
          </a:xfrm>
          <a:prstGeom prst="rect">
            <a:avLst/>
          </a:prstGeom>
          <a:noFill/>
        </p:spPr>
        <p:txBody>
          <a:bodyPr wrap="square" rtlCol="0">
            <a:spAutoFit/>
          </a:bodyPr>
          <a:lstStyle/>
          <a:p>
            <a:pPr algn="just"/>
            <a:endParaRPr lang="es-ES" sz="2400" dirty="0" smtClean="0"/>
          </a:p>
          <a:p>
            <a:pPr marL="342900" indent="-342900" algn="just">
              <a:buFont typeface="Arial" panose="020B0604020202020204" pitchFamily="34" charset="0"/>
              <a:buChar char="•"/>
            </a:pPr>
            <a:r>
              <a:rPr lang="es-ES" sz="2400" dirty="0" smtClean="0"/>
              <a:t>El </a:t>
            </a:r>
            <a:r>
              <a:rPr lang="es-ES" sz="2400" dirty="0"/>
              <a:t>alumno deberá entregar en el tiempo y forma estipulado por la oficina de Servicio Social del </a:t>
            </a:r>
            <a:r>
              <a:rPr lang="es-ES" sz="2400" dirty="0" smtClean="0"/>
              <a:t>ITSTB, </a:t>
            </a:r>
            <a:r>
              <a:rPr lang="es-ES" sz="2400" dirty="0"/>
              <a:t>su expediente </a:t>
            </a:r>
            <a:r>
              <a:rPr lang="es-ES" sz="2400" dirty="0" smtClean="0"/>
              <a:t>para </a:t>
            </a:r>
            <a:r>
              <a:rPr lang="es-ES" sz="2400" dirty="0"/>
              <a:t>dar continuidad a su proceso</a:t>
            </a:r>
            <a:r>
              <a:rPr lang="es-ES" sz="2400" dirty="0" smtClean="0"/>
              <a:t>.</a:t>
            </a:r>
            <a:endParaRPr lang="es-ES" sz="2400" dirty="0"/>
          </a:p>
          <a:p>
            <a:pPr algn="just"/>
            <a:endParaRPr lang="es-ES" sz="2400" b="1" dirty="0"/>
          </a:p>
          <a:p>
            <a:pPr marL="342900" indent="-342900" algn="just">
              <a:buFont typeface="Arial" panose="020B0604020202020204" pitchFamily="34" charset="0"/>
              <a:buChar char="•"/>
            </a:pPr>
            <a:r>
              <a:rPr lang="es-ES" sz="2400" dirty="0" smtClean="0"/>
              <a:t>El </a:t>
            </a:r>
            <a:r>
              <a:rPr lang="es-ES" sz="2400" dirty="0"/>
              <a:t>alumno deberá entregar 3 </a:t>
            </a:r>
            <a:r>
              <a:rPr lang="es-ES" sz="2400" dirty="0" smtClean="0"/>
              <a:t>reportes bimestrales cada uno en su respetiva fecha de cada reporte, </a:t>
            </a:r>
            <a:r>
              <a:rPr lang="es-ES" sz="2400" dirty="0"/>
              <a:t>con sus respectivos formatos de evaluación de su servicio social, avalados por la dependencia donde la realiza. </a:t>
            </a:r>
            <a:r>
              <a:rPr lang="es-ES" sz="2400" b="1" dirty="0"/>
              <a:t>El incumplimiento de este requisito será motivo de BAJA.</a:t>
            </a:r>
          </a:p>
          <a:p>
            <a:pPr algn="just"/>
            <a:r>
              <a:rPr lang="es-ES" sz="2400" b="1" dirty="0"/>
              <a:t> </a:t>
            </a:r>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pic>
        <p:nvPicPr>
          <p:cNvPr id="3" name="Imagen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5" y="1845623"/>
            <a:ext cx="1716722" cy="1506428"/>
          </a:xfrm>
          <a:prstGeom prst="rect">
            <a:avLst/>
          </a:prstGeom>
        </p:spPr>
      </p:pic>
      <p:pic>
        <p:nvPicPr>
          <p:cNvPr id="6" name="Imagen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965" y="3966873"/>
            <a:ext cx="1742413" cy="2058149"/>
          </a:xfrm>
          <a:prstGeom prst="rect">
            <a:avLst/>
          </a:prstGeom>
        </p:spPr>
      </p:pic>
    </p:spTree>
    <p:extLst>
      <p:ext uri="{BB962C8B-B14F-4D97-AF65-F5344CB8AC3E}">
        <p14:creationId xmlns:p14="http://schemas.microsoft.com/office/powerpoint/2010/main" val="1828089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cap="small" dirty="0">
                <a:solidFill>
                  <a:srgbClr val="00B050"/>
                </a:solidFill>
              </a:rPr>
              <a:t>VACANTES EXTERNOS</a:t>
            </a:r>
          </a:p>
        </p:txBody>
      </p:sp>
      <p:sp>
        <p:nvSpPr>
          <p:cNvPr id="2" name="1 CuadroTexto"/>
          <p:cNvSpPr txBox="1"/>
          <p:nvPr/>
        </p:nvSpPr>
        <p:spPr>
          <a:xfrm>
            <a:off x="821795" y="2617797"/>
            <a:ext cx="7763472" cy="2677656"/>
          </a:xfrm>
          <a:prstGeom prst="rect">
            <a:avLst/>
          </a:prstGeom>
          <a:noFill/>
        </p:spPr>
        <p:txBody>
          <a:bodyPr wrap="square" rtlCol="0">
            <a:spAutoFit/>
          </a:bodyPr>
          <a:lstStyle/>
          <a:p>
            <a:pPr algn="just"/>
            <a:endParaRPr lang="es-ES" sz="2400" dirty="0" smtClean="0"/>
          </a:p>
          <a:p>
            <a:pPr algn="just"/>
            <a:endParaRPr lang="es-ES" sz="2400" dirty="0"/>
          </a:p>
          <a:p>
            <a:pPr algn="just"/>
            <a:endParaRPr lang="es-ES" sz="2400" dirty="0" smtClean="0"/>
          </a:p>
          <a:p>
            <a:pPr algn="just"/>
            <a:endParaRPr lang="es-ES" sz="2400" dirty="0"/>
          </a:p>
          <a:p>
            <a:pPr algn="just"/>
            <a:endParaRPr lang="es-ES" sz="2400" dirty="0" smtClean="0"/>
          </a:p>
          <a:p>
            <a:pPr algn="just"/>
            <a:endParaRPr lang="es-ES" sz="2400" dirty="0"/>
          </a:p>
          <a:p>
            <a:pPr algn="just"/>
            <a:endParaRPr lang="es-MX" sz="24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graphicFrame>
        <p:nvGraphicFramePr>
          <p:cNvPr id="17" name="Tabla 16"/>
          <p:cNvGraphicFramePr>
            <a:graphicFrameLocks noGrp="1"/>
          </p:cNvGraphicFramePr>
          <p:nvPr>
            <p:extLst>
              <p:ext uri="{D42A27DB-BD31-4B8C-83A1-F6EECF244321}">
                <p14:modId xmlns:p14="http://schemas.microsoft.com/office/powerpoint/2010/main" val="104631460"/>
              </p:ext>
            </p:extLst>
          </p:nvPr>
        </p:nvGraphicFramePr>
        <p:xfrm>
          <a:off x="821795" y="1903965"/>
          <a:ext cx="7278597" cy="4477362"/>
        </p:xfrm>
        <a:graphic>
          <a:graphicData uri="http://schemas.openxmlformats.org/drawingml/2006/table">
            <a:tbl>
              <a:tblPr firstRow="1" bandRow="1">
                <a:tableStyleId>{5C22544A-7EE6-4342-B048-85BDC9FD1C3A}</a:tableStyleId>
              </a:tblPr>
              <a:tblGrid>
                <a:gridCol w="2547508"/>
                <a:gridCol w="2401938"/>
                <a:gridCol w="2329151"/>
              </a:tblGrid>
              <a:tr h="416284">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Dependencias</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Dirección</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No. De Alumnos que reciben</a:t>
                      </a:r>
                    </a:p>
                  </a:txBody>
                  <a:tcPr marL="68580" marR="68580" marT="0" marB="0"/>
                </a:tc>
              </a:tr>
              <a:tr h="416284">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Centro De Salud Urbano De Tierra Blanca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Julio Martínez No 841 Col.Tierra Blanca el Viejo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r>
              <a:tr h="416284">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Asociación Civil Soy tu Reflejo</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Vicente Melchor Ocampo No. 305  Col. Centro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r>
              <a:tr h="416284">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Instituto Municipal de la Juventud de Tierra Blanca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Altamirano No 404 Col. Tierra Blanca el Viejo, Tierra Blanca Ver.</a:t>
                      </a:r>
                    </a:p>
                  </a:txBody>
                  <a:tcPr marL="68580" marR="68580" marT="0" marB="0"/>
                </a:tc>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r>
              <a:tr h="416284">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Casa de Cultura Prof. Carlos Cruz Valenzuela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Av. Del soldado 614 Col. Centro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r>
              <a:tr h="604111">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Centro de Bachillerato Tecnológico Industrial y de Servicios N° 66 Clave: 30DCT0236O</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Clavería  No.1408 Col. Hoja de Maiz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r>
              <a:tr h="416284">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Telebachillerato Colonia Cojinillo Clave: 30ETH0236I </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Isidro Muñoz No. 203 Col. Cojinillo Tierra Blanca Ver.</a:t>
                      </a:r>
                    </a:p>
                  </a:txBody>
                  <a:tcPr marL="68580" marR="68580" marT="0" marB="0"/>
                </a:tc>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r>
              <a:tr h="416284">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Unidad De Medicina Familiar ISSSTE NO.3015000</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Melchor Ocampo No 302 Col. Tierra Blanca el Viejo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r>
              <a:tr h="416284">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H. Ayuntamiento  de San Miguel Soyaltepec</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Principal entre calle 7 y 8, San Miguel Soyaltepec Oaxaca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r>
              <a:tr h="542979">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Telebachillerato  de Rodríguez Tejeda Clave: 30ETH0138H</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Localidad de Rodríguez Tejeda Municipio de Tierra Blanca Ver.</a:t>
                      </a:r>
                    </a:p>
                  </a:txBody>
                  <a:tcPr marL="68580" marR="68580" marT="0" marB="0"/>
                </a:tc>
                <a:tc>
                  <a:txBody>
                    <a:bodyPr/>
                    <a:lstStyle/>
                    <a:p>
                      <a:pPr>
                        <a:lnSpc>
                          <a:spcPct val="107000"/>
                        </a:lnSpc>
                        <a:spcAft>
                          <a:spcPts val="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4</a:t>
                      </a:r>
                    </a:p>
                    <a:p>
                      <a:pPr>
                        <a:lnSpc>
                          <a:spcPct val="107000"/>
                        </a:lnSpc>
                        <a:spcAft>
                          <a:spcPts val="0"/>
                        </a:spcAft>
                      </a:pPr>
                      <a:endParaRPr lang="es-E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011032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cap="small" dirty="0">
                <a:solidFill>
                  <a:srgbClr val="00B050"/>
                </a:solidFill>
              </a:rPr>
              <a:t>VACANTES EXTERNOS</a:t>
            </a:r>
          </a:p>
        </p:txBody>
      </p:sp>
      <p:sp>
        <p:nvSpPr>
          <p:cNvPr id="2" name="1 CuadroTexto"/>
          <p:cNvSpPr txBox="1"/>
          <p:nvPr/>
        </p:nvSpPr>
        <p:spPr>
          <a:xfrm>
            <a:off x="821795" y="2617797"/>
            <a:ext cx="7763472" cy="2677656"/>
          </a:xfrm>
          <a:prstGeom prst="rect">
            <a:avLst/>
          </a:prstGeom>
          <a:noFill/>
        </p:spPr>
        <p:txBody>
          <a:bodyPr wrap="square" rtlCol="0">
            <a:spAutoFit/>
          </a:bodyPr>
          <a:lstStyle/>
          <a:p>
            <a:pPr algn="just"/>
            <a:endParaRPr lang="es-ES" sz="2400" dirty="0" smtClean="0"/>
          </a:p>
          <a:p>
            <a:pPr algn="just"/>
            <a:endParaRPr lang="es-ES" sz="2400" dirty="0"/>
          </a:p>
          <a:p>
            <a:pPr algn="just"/>
            <a:endParaRPr lang="es-ES" sz="2400" dirty="0" smtClean="0"/>
          </a:p>
          <a:p>
            <a:pPr algn="just"/>
            <a:endParaRPr lang="es-ES" sz="2400" dirty="0"/>
          </a:p>
          <a:p>
            <a:pPr algn="just"/>
            <a:endParaRPr lang="es-ES" sz="2400" dirty="0" smtClean="0"/>
          </a:p>
          <a:p>
            <a:pPr algn="just"/>
            <a:endParaRPr lang="es-ES" sz="2400" dirty="0"/>
          </a:p>
          <a:p>
            <a:pPr algn="just"/>
            <a:endParaRPr lang="es-MX" sz="24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graphicFrame>
        <p:nvGraphicFramePr>
          <p:cNvPr id="17" name="Tabla 16"/>
          <p:cNvGraphicFramePr>
            <a:graphicFrameLocks noGrp="1"/>
          </p:cNvGraphicFramePr>
          <p:nvPr>
            <p:extLst>
              <p:ext uri="{D42A27DB-BD31-4B8C-83A1-F6EECF244321}">
                <p14:modId xmlns:p14="http://schemas.microsoft.com/office/powerpoint/2010/main" val="2284041940"/>
              </p:ext>
            </p:extLst>
          </p:nvPr>
        </p:nvGraphicFramePr>
        <p:xfrm>
          <a:off x="821795" y="1886551"/>
          <a:ext cx="7763472" cy="4668524"/>
        </p:xfrm>
        <a:graphic>
          <a:graphicData uri="http://schemas.openxmlformats.org/drawingml/2006/table">
            <a:tbl>
              <a:tblPr firstRow="1" bandRow="1">
                <a:tableStyleId>{5C22544A-7EE6-4342-B048-85BDC9FD1C3A}</a:tableStyleId>
              </a:tblPr>
              <a:tblGrid>
                <a:gridCol w="2717214"/>
                <a:gridCol w="2561947"/>
                <a:gridCol w="2484311"/>
              </a:tblGrid>
              <a:tr h="360532">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Dependencias</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Dirección</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No. De Alumnos que reciben</a:t>
                      </a:r>
                    </a:p>
                  </a:txBody>
                  <a:tcPr marL="68580" marR="68580" marT="0" marB="0"/>
                </a:tc>
              </a:tr>
              <a:tr h="508432">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H. Ayuntamiento de Acatlán de Pérez Figueroa </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Elvira G. Ordoñez Num 117 Col. Centro Acatlán de Pérez Figueroa Oaxaca</a:t>
                      </a:r>
                    </a:p>
                  </a:txBody>
                  <a:tcPr marL="68580" marR="68580" marT="0" marB="0"/>
                </a:tc>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r>
              <a:tr h="508432">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DIF Municipal de Acatlán de Pérez Figueroa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Elvira G. Ordoñez Num 149 Col. Centro Acatlán de Pérez Figueroa Oaxaca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r>
              <a:tr h="360532">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DIF Municipal De Tierra Blanca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A Luis J. David No 4 Col. Roma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r>
              <a:tr h="360532">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H. Ayuntamiento De Tierra Blanca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Independencia Col. Centro,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r>
              <a:tr h="523202">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Supervisión Escolar Primaria Zona 025 Clave: 30FIZ5025E</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Agarista No 801 Col:Hoja de Maiz Tierra Blanca Ver.</a:t>
                      </a:r>
                    </a:p>
                  </a:txBody>
                  <a:tcPr marL="68580" marR="68580" marT="0" marB="0"/>
                </a:tc>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r>
              <a:tr h="677909">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COBAO Plantel 16 Clave: 20ECB0016F </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Emiliano Zapata Col. Los Globos Localidad de Vicente Camalote Municipio de Acatlán de Pérez Figueroa Oaxaca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r>
              <a:tr h="360532">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Escuela Primaria Héroes de Nacozari Clave: 30DPR3895H Zona 066</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Independencia Esq. Serdan Col. Centro,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r>
              <a:tr h="508432">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Telebachillerato la Serenilla de Abajo Clave: 30ETH0855R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 Calle Benito Juárez S/N C.P. 95204  Localidad de Serenilla de Abajo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r>
              <a:tr h="470258">
                <a:tc>
                  <a:txBody>
                    <a:bodyPr/>
                    <a:lstStyle/>
                    <a:p>
                      <a:pPr>
                        <a:lnSpc>
                          <a:spcPct val="107000"/>
                        </a:lnSpc>
                        <a:spcAft>
                          <a:spcPts val="0"/>
                        </a:spcAft>
                      </a:pPr>
                      <a:r>
                        <a:rPr lang="es-MX" sz="1100" dirty="0" smtClean="0">
                          <a:effectLst/>
                          <a:latin typeface="Calibri" panose="020F0502020204030204" pitchFamily="34" charset="0"/>
                          <a:ea typeface="Calibri" panose="020F0502020204030204" pitchFamily="34" charset="0"/>
                          <a:cs typeface="Times New Roman" panose="02020603050405020304" pitchFamily="18" charset="0"/>
                        </a:rPr>
                        <a:t>Jardín </a:t>
                      </a:r>
                      <a:r>
                        <a:rPr lang="es-MX" sz="1100" dirty="0">
                          <a:effectLst/>
                          <a:latin typeface="Calibri" panose="020F0502020204030204" pitchFamily="34" charset="0"/>
                          <a:ea typeface="Calibri" panose="020F0502020204030204" pitchFamily="34" charset="0"/>
                          <a:cs typeface="Times New Roman" panose="02020603050405020304" pitchFamily="18" charset="0"/>
                        </a:rPr>
                        <a:t>de Niños Francisco I. Madero Clave:30DJN0058A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Constitucion, N°313, Esq. 20 de noviembre, Col. Centro Tierra Blanca Ver.</a:t>
                      </a:r>
                    </a:p>
                  </a:txBody>
                  <a:tcPr marL="68580" marR="68580" marT="0" marB="0"/>
                </a:tc>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r>
            </a:tbl>
          </a:graphicData>
        </a:graphic>
      </p:graphicFrame>
    </p:spTree>
    <p:extLst>
      <p:ext uri="{BB962C8B-B14F-4D97-AF65-F5344CB8AC3E}">
        <p14:creationId xmlns:p14="http://schemas.microsoft.com/office/powerpoint/2010/main" val="498127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1650" y="1271248"/>
            <a:ext cx="8208911" cy="646331"/>
          </a:xfrm>
          <a:prstGeom prst="rect">
            <a:avLst/>
          </a:prstGeom>
          <a:noFill/>
        </p:spPr>
        <p:txBody>
          <a:bodyPr wrap="square" rtlCol="0">
            <a:spAutoFit/>
          </a:bodyPr>
          <a:lstStyle/>
          <a:p>
            <a:pPr algn="ctr"/>
            <a:r>
              <a:rPr lang="es-MX" sz="3600" b="1" cap="small" dirty="0">
                <a:solidFill>
                  <a:srgbClr val="00B050"/>
                </a:solidFill>
              </a:rPr>
              <a:t>VACANTES EXTERNOS</a:t>
            </a:r>
          </a:p>
        </p:txBody>
      </p:sp>
      <p:sp>
        <p:nvSpPr>
          <p:cNvPr id="2" name="1 CuadroTexto"/>
          <p:cNvSpPr txBox="1"/>
          <p:nvPr/>
        </p:nvSpPr>
        <p:spPr>
          <a:xfrm>
            <a:off x="821795" y="2617797"/>
            <a:ext cx="7763472" cy="2677656"/>
          </a:xfrm>
          <a:prstGeom prst="rect">
            <a:avLst/>
          </a:prstGeom>
          <a:noFill/>
        </p:spPr>
        <p:txBody>
          <a:bodyPr wrap="square" rtlCol="0">
            <a:spAutoFit/>
          </a:bodyPr>
          <a:lstStyle/>
          <a:p>
            <a:pPr algn="just"/>
            <a:endParaRPr lang="es-ES" sz="2400" dirty="0" smtClean="0"/>
          </a:p>
          <a:p>
            <a:pPr algn="just"/>
            <a:endParaRPr lang="es-ES" sz="2400" dirty="0"/>
          </a:p>
          <a:p>
            <a:pPr algn="just"/>
            <a:endParaRPr lang="es-ES" sz="2400" dirty="0" smtClean="0"/>
          </a:p>
          <a:p>
            <a:pPr algn="just"/>
            <a:endParaRPr lang="es-ES" sz="2400" dirty="0"/>
          </a:p>
          <a:p>
            <a:pPr algn="just"/>
            <a:endParaRPr lang="es-ES" sz="2400" dirty="0" smtClean="0"/>
          </a:p>
          <a:p>
            <a:pPr algn="just"/>
            <a:endParaRPr lang="es-ES" sz="2400" dirty="0"/>
          </a:p>
          <a:p>
            <a:pPr algn="just"/>
            <a:endParaRPr lang="es-MX" sz="24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graphicFrame>
        <p:nvGraphicFramePr>
          <p:cNvPr id="17" name="Tabla 16"/>
          <p:cNvGraphicFramePr>
            <a:graphicFrameLocks noGrp="1"/>
          </p:cNvGraphicFramePr>
          <p:nvPr>
            <p:extLst>
              <p:ext uri="{D42A27DB-BD31-4B8C-83A1-F6EECF244321}">
                <p14:modId xmlns:p14="http://schemas.microsoft.com/office/powerpoint/2010/main" val="3217050999"/>
              </p:ext>
            </p:extLst>
          </p:nvPr>
        </p:nvGraphicFramePr>
        <p:xfrm>
          <a:off x="821795" y="1886551"/>
          <a:ext cx="7763472" cy="2334536"/>
        </p:xfrm>
        <a:graphic>
          <a:graphicData uri="http://schemas.openxmlformats.org/drawingml/2006/table">
            <a:tbl>
              <a:tblPr firstRow="1" bandRow="1">
                <a:tableStyleId>{5C22544A-7EE6-4342-B048-85BDC9FD1C3A}</a:tableStyleId>
              </a:tblPr>
              <a:tblGrid>
                <a:gridCol w="2717214"/>
                <a:gridCol w="2561947"/>
                <a:gridCol w="2484311"/>
              </a:tblGrid>
              <a:tr h="484298">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Dependencias</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Dirección</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No. De Alumnos que reciben</a:t>
                      </a:r>
                    </a:p>
                  </a:txBody>
                  <a:tcPr marL="68580" marR="68580" marT="0" marB="0"/>
                </a:tc>
              </a:tr>
              <a:tr h="682970">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Escuela Primaria Bilingüe Ignacio Manuel Altamirano 20DPB0327N  </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Localidad de Nuevo Pescadito de Enmedio  San Miguel Soyaltepec Oaxaca</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r>
              <a:tr h="682970">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Instituto De Capacitación Para El Trabajo Del Estado De Veracruz  Clave: 30EIC0001C</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Calle 25 de Marzo Lote 8 S/N Col. Pemex Tierra Blanca Ver.</a:t>
                      </a:r>
                    </a:p>
                  </a:txBody>
                  <a:tcPr marL="68580" marR="68580" marT="0" marB="0"/>
                </a:tc>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r>
              <a:tr h="484298">
                <a:tc>
                  <a:txBody>
                    <a:bodyPr/>
                    <a:lstStyle/>
                    <a:p>
                      <a:pPr>
                        <a:lnSpc>
                          <a:spcPct val="107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Bio Pappel Tres Valles</a:t>
                      </a:r>
                    </a:p>
                  </a:txBody>
                  <a:tcPr marL="68580" marR="68580" marT="0" marB="0"/>
                </a:tc>
                <a:tc>
                  <a:txBody>
                    <a:bodyPr/>
                    <a:lstStyle/>
                    <a:p>
                      <a:pPr>
                        <a:lnSpc>
                          <a:spcPct val="107000"/>
                        </a:lnSpc>
                        <a:spcAft>
                          <a:spcPts val="0"/>
                        </a:spcAft>
                      </a:pPr>
                      <a:r>
                        <a:rPr lang="es-MX" sz="1100" dirty="0" err="1">
                          <a:effectLst/>
                          <a:latin typeface="Calibri" panose="020F0502020204030204" pitchFamily="34" charset="0"/>
                          <a:ea typeface="Calibri" panose="020F0502020204030204" pitchFamily="34" charset="0"/>
                          <a:cs typeface="Times New Roman" panose="02020603050405020304" pitchFamily="18" charset="0"/>
                        </a:rPr>
                        <a:t>Carr</a:t>
                      </a:r>
                      <a:r>
                        <a:rPr lang="es-MX" sz="1100" dirty="0">
                          <a:effectLst/>
                          <a:latin typeface="Calibri" panose="020F0502020204030204" pitchFamily="34" charset="0"/>
                          <a:ea typeface="Calibri" panose="020F0502020204030204" pitchFamily="34" charset="0"/>
                          <a:cs typeface="Times New Roman" panose="02020603050405020304" pitchFamily="18" charset="0"/>
                        </a:rPr>
                        <a:t>. la Tinaja CD </a:t>
                      </a:r>
                      <a:r>
                        <a:rPr lang="es-MX" sz="1100" dirty="0" err="1">
                          <a:effectLst/>
                          <a:latin typeface="Calibri" panose="020F0502020204030204" pitchFamily="34" charset="0"/>
                          <a:ea typeface="Calibri" panose="020F0502020204030204" pitchFamily="34" charset="0"/>
                          <a:cs typeface="Times New Roman" panose="02020603050405020304" pitchFamily="18" charset="0"/>
                        </a:rPr>
                        <a:t>Aleman</a:t>
                      </a:r>
                      <a:r>
                        <a:rPr lang="es-MX" sz="1100" dirty="0">
                          <a:effectLst/>
                          <a:latin typeface="Calibri" panose="020F0502020204030204" pitchFamily="34" charset="0"/>
                          <a:ea typeface="Calibri" panose="020F0502020204030204" pitchFamily="34" charset="0"/>
                          <a:cs typeface="Times New Roman" panose="02020603050405020304" pitchFamily="18" charset="0"/>
                        </a:rPr>
                        <a:t> KM. 66.5 Tres Valles Ver.</a:t>
                      </a:r>
                    </a:p>
                  </a:txBody>
                  <a:tcPr marL="68580" marR="68580" marT="0" marB="0"/>
                </a:tc>
                <a:tc>
                  <a:txBody>
                    <a:bodyPr/>
                    <a:lstStyle/>
                    <a:p>
                      <a:pPr>
                        <a:lnSpc>
                          <a:spcPct val="107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r>
            </a:tbl>
          </a:graphicData>
        </a:graphic>
      </p:graphicFrame>
    </p:spTree>
    <p:extLst>
      <p:ext uri="{BB962C8B-B14F-4D97-AF65-F5344CB8AC3E}">
        <p14:creationId xmlns:p14="http://schemas.microsoft.com/office/powerpoint/2010/main" val="27590420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_20150827_135343448_HD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1" y="0"/>
            <a:ext cx="4217431"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4211960" y="7640"/>
            <a:ext cx="4994910" cy="685036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8663" y="2280024"/>
            <a:ext cx="4941168" cy="4214784"/>
          </a:xfrm>
          <a:prstGeom prst="rect">
            <a:avLst/>
          </a:prstGeom>
        </p:spPr>
      </p:pic>
    </p:spTree>
    <p:extLst>
      <p:ext uri="{BB962C8B-B14F-4D97-AF65-F5344CB8AC3E}">
        <p14:creationId xmlns:p14="http://schemas.microsoft.com/office/powerpoint/2010/main" val="11438291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76672"/>
            <a:ext cx="367240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611560" y="692696"/>
            <a:ext cx="3816424" cy="2808312"/>
          </a:xfrm>
          <a:prstGeom prst="rect">
            <a:avLst/>
          </a:prstGeom>
        </p:spPr>
      </p:pic>
      <p:pic>
        <p:nvPicPr>
          <p:cNvPr id="3" name="Imagen 2"/>
          <p:cNvPicPr>
            <a:picLocks noChangeAspect="1"/>
          </p:cNvPicPr>
          <p:nvPr/>
        </p:nvPicPr>
        <p:blipFill>
          <a:blip r:embed="rId4"/>
          <a:stretch>
            <a:fillRect/>
          </a:stretch>
        </p:blipFill>
        <p:spPr>
          <a:xfrm>
            <a:off x="611560" y="3861048"/>
            <a:ext cx="8208912" cy="3016767"/>
          </a:xfrm>
          <a:prstGeom prst="rect">
            <a:avLst/>
          </a:prstGeom>
        </p:spPr>
      </p:pic>
    </p:spTree>
    <p:extLst>
      <p:ext uri="{BB962C8B-B14F-4D97-AF65-F5344CB8AC3E}">
        <p14:creationId xmlns:p14="http://schemas.microsoft.com/office/powerpoint/2010/main" val="2871163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Desarrollo Sustentable</a:t>
            </a:r>
            <a:endParaRPr lang="es-MX" dirty="0"/>
          </a:p>
        </p:txBody>
      </p:sp>
      <p:pic>
        <p:nvPicPr>
          <p:cNvPr id="4" name="3 Imagen" descr="F:\WhatsApp\Media\WhatsApp Images\IMG-20160127-WA00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72" y="1071546"/>
            <a:ext cx="7929618" cy="3214710"/>
          </a:xfrm>
          <a:prstGeom prst="rect">
            <a:avLst/>
          </a:prstGeom>
          <a:noFill/>
          <a:ln>
            <a:noFill/>
          </a:ln>
        </p:spPr>
      </p:pic>
      <p:pic>
        <p:nvPicPr>
          <p:cNvPr id="5" name="4 Marcador de contenido" descr="D:\fotos servicio\IMG_20160309_091944206.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4071942"/>
            <a:ext cx="8143932" cy="24428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Promotor Deportivo </a:t>
            </a:r>
            <a:endParaRPr lang="es-MX" dirty="0"/>
          </a:p>
        </p:txBody>
      </p:sp>
      <p:pic>
        <p:nvPicPr>
          <p:cNvPr id="4" name="3 Marcador de contenido" descr="https://scontent-dft4-2.xx.fbcdn.net/v/t35.0-12/16358017_732766343553528_2085675467_o.jpg?oh=42a4bd8ac16acf44f2043f6a3fae6580&amp;oe=588DEFF3"/>
          <p:cNvPicPr>
            <a:picLocks noGrp="1"/>
          </p:cNvPicPr>
          <p:nvPr>
            <p:ph idx="1"/>
          </p:nvPr>
        </p:nvPicPr>
        <p:blipFill>
          <a:blip r:embed="rId2"/>
          <a:srcRect/>
          <a:stretch>
            <a:fillRect/>
          </a:stretch>
        </p:blipFill>
        <p:spPr bwMode="auto">
          <a:xfrm>
            <a:off x="571472" y="1857364"/>
            <a:ext cx="3000396" cy="4525963"/>
          </a:xfrm>
          <a:prstGeom prst="rect">
            <a:avLst/>
          </a:prstGeom>
          <a:noFill/>
          <a:ln w="9525">
            <a:noFill/>
            <a:miter lim="800000"/>
            <a:headEnd/>
            <a:tailEnd/>
          </a:ln>
        </p:spPr>
      </p:pic>
      <p:pic>
        <p:nvPicPr>
          <p:cNvPr id="5" name="4 Imagen" descr="https://scontent-dft4-2.xx.fbcdn.net/v/t34.0-12/16359221_734033906760105_478985050_n.jpg?oh=35c8b255d2e38295c3f7b32c19905d96&amp;oe=5890D34C"/>
          <p:cNvPicPr/>
          <p:nvPr/>
        </p:nvPicPr>
        <p:blipFill>
          <a:blip r:embed="rId3"/>
          <a:srcRect/>
          <a:stretch>
            <a:fillRect/>
          </a:stretch>
        </p:blipFill>
        <p:spPr bwMode="auto">
          <a:xfrm>
            <a:off x="3786182" y="1857364"/>
            <a:ext cx="4286280" cy="435771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857" y="1772816"/>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7545" y="1373867"/>
            <a:ext cx="8208911" cy="769441"/>
          </a:xfrm>
          <a:prstGeom prst="rect">
            <a:avLst/>
          </a:prstGeom>
          <a:noFill/>
        </p:spPr>
        <p:txBody>
          <a:bodyPr wrap="square" rtlCol="0">
            <a:spAutoFit/>
          </a:bodyPr>
          <a:lstStyle/>
          <a:p>
            <a:pPr algn="ctr"/>
            <a:r>
              <a:rPr lang="es-MX" sz="4400" b="1" cap="small" dirty="0">
                <a:solidFill>
                  <a:srgbClr val="00B050"/>
                </a:solidFill>
              </a:rPr>
              <a:t>Caracterización de Servicio Social</a:t>
            </a:r>
          </a:p>
        </p:txBody>
      </p:sp>
      <p:sp>
        <p:nvSpPr>
          <p:cNvPr id="2" name="1 CuadroTexto"/>
          <p:cNvSpPr txBox="1"/>
          <p:nvPr/>
        </p:nvSpPr>
        <p:spPr>
          <a:xfrm>
            <a:off x="755576" y="2882786"/>
            <a:ext cx="7632848" cy="3477875"/>
          </a:xfrm>
          <a:prstGeom prst="rect">
            <a:avLst/>
          </a:prstGeom>
          <a:noFill/>
        </p:spPr>
        <p:txBody>
          <a:bodyPr wrap="square" rtlCol="0">
            <a:spAutoFit/>
          </a:bodyPr>
          <a:lstStyle/>
          <a:p>
            <a:pPr algn="just"/>
            <a:r>
              <a:rPr lang="es-ES" sz="3200" dirty="0"/>
              <a:t>Los estudiantes de los Tecnológicos Nacionales de México prestarán el servicio social para cumplir con los 10 créditos del plan de estudio</a:t>
            </a:r>
            <a:r>
              <a:rPr lang="es-ES" sz="2800" dirty="0" smtClean="0"/>
              <a:t>.</a:t>
            </a:r>
          </a:p>
          <a:p>
            <a:pPr algn="just"/>
            <a:r>
              <a:rPr lang="es-ES" sz="2800" dirty="0"/>
              <a:t> </a:t>
            </a:r>
            <a:endParaRPr lang="es-ES" sz="2800" dirty="0" smtClean="0"/>
          </a:p>
          <a:p>
            <a:pPr algn="just"/>
            <a:r>
              <a:rPr lang="es-ES" sz="3200" dirty="0" smtClean="0"/>
              <a:t>Cargarán  </a:t>
            </a:r>
            <a:r>
              <a:rPr lang="es-ES" sz="3200" dirty="0"/>
              <a:t>durante la reinscripción </a:t>
            </a:r>
            <a:r>
              <a:rPr lang="es-ES" sz="3200" dirty="0" smtClean="0"/>
              <a:t>la materia </a:t>
            </a:r>
            <a:r>
              <a:rPr lang="es-ES" sz="3200" dirty="0"/>
              <a:t>de Servicio Social.</a:t>
            </a:r>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42156069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03" y="1720368"/>
            <a:ext cx="4598346"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57200" y="1171830"/>
            <a:ext cx="8208911" cy="1077218"/>
          </a:xfrm>
          <a:prstGeom prst="rect">
            <a:avLst/>
          </a:prstGeom>
          <a:noFill/>
        </p:spPr>
        <p:txBody>
          <a:bodyPr wrap="square" rtlCol="0">
            <a:spAutoFit/>
          </a:bodyPr>
          <a:lstStyle/>
          <a:p>
            <a:pPr algn="ctr"/>
            <a:r>
              <a:rPr lang="es-ES" sz="3200" b="1" cap="small" dirty="0">
                <a:solidFill>
                  <a:srgbClr val="00B050"/>
                </a:solidFill>
              </a:rPr>
              <a:t>¿DONDE SE PUEDE REALIZAR EL SERVICIO SOCIAL?</a:t>
            </a:r>
            <a:endParaRPr lang="es-MX" sz="3200" b="1" cap="small" dirty="0">
              <a:solidFill>
                <a:srgbClr val="00B050"/>
              </a:solidFill>
            </a:endParaRPr>
          </a:p>
        </p:txBody>
      </p:sp>
      <p:sp>
        <p:nvSpPr>
          <p:cNvPr id="2" name="1 CuadroTexto"/>
          <p:cNvSpPr txBox="1"/>
          <p:nvPr/>
        </p:nvSpPr>
        <p:spPr>
          <a:xfrm>
            <a:off x="246965" y="2339250"/>
            <a:ext cx="4253027" cy="3046988"/>
          </a:xfrm>
          <a:prstGeom prst="rect">
            <a:avLst/>
          </a:prstGeom>
          <a:noFill/>
        </p:spPr>
        <p:txBody>
          <a:bodyPr wrap="square" rtlCol="0">
            <a:spAutoFit/>
          </a:bodyPr>
          <a:lstStyle/>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
        <p:nvSpPr>
          <p:cNvPr id="3" name="Rectángulo 2"/>
          <p:cNvSpPr/>
          <p:nvPr/>
        </p:nvSpPr>
        <p:spPr>
          <a:xfrm>
            <a:off x="1598599" y="2200483"/>
            <a:ext cx="1623632" cy="648072"/>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Escuelas</a:t>
            </a:r>
            <a:endParaRPr lang="es-MX" dirty="0"/>
          </a:p>
        </p:txBody>
      </p:sp>
      <p:sp>
        <p:nvSpPr>
          <p:cNvPr id="13" name="Rectángulo 12"/>
          <p:cNvSpPr/>
          <p:nvPr/>
        </p:nvSpPr>
        <p:spPr>
          <a:xfrm>
            <a:off x="1940941" y="5044923"/>
            <a:ext cx="1583329" cy="648072"/>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Sector Salud</a:t>
            </a:r>
            <a:endParaRPr lang="es-MX" dirty="0"/>
          </a:p>
        </p:txBody>
      </p:sp>
      <p:sp>
        <p:nvSpPr>
          <p:cNvPr id="14" name="Rectángulo 13"/>
          <p:cNvSpPr/>
          <p:nvPr/>
        </p:nvSpPr>
        <p:spPr>
          <a:xfrm>
            <a:off x="1879676" y="3562039"/>
            <a:ext cx="1806313" cy="648072"/>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Ayuntamientos</a:t>
            </a:r>
            <a:endParaRPr lang="es-MX" dirty="0"/>
          </a:p>
        </p:txBody>
      </p:sp>
      <p:pic>
        <p:nvPicPr>
          <p:cNvPr id="6" name="Imagen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37" y="4836306"/>
            <a:ext cx="1310640" cy="1099867"/>
          </a:xfrm>
          <a:prstGeom prst="rect">
            <a:avLst/>
          </a:prstGeom>
        </p:spPr>
      </p:pic>
      <p:pic>
        <p:nvPicPr>
          <p:cNvPr id="7" name="Imagen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67" y="3261596"/>
            <a:ext cx="1805409" cy="1270013"/>
          </a:xfrm>
          <a:prstGeom prst="rect">
            <a:avLst/>
          </a:prstGeom>
        </p:spPr>
      </p:pic>
      <p:pic>
        <p:nvPicPr>
          <p:cNvPr id="15" name="Imagen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16" y="1938068"/>
            <a:ext cx="1474434" cy="1220819"/>
          </a:xfrm>
          <a:prstGeom prst="rect">
            <a:avLst/>
          </a:prstGeom>
        </p:spPr>
      </p:pic>
      <p:sp>
        <p:nvSpPr>
          <p:cNvPr id="17" name="Subtítulo 16"/>
          <p:cNvSpPr>
            <a:spLocks noGrp="1"/>
          </p:cNvSpPr>
          <p:nvPr>
            <p:ph type="subTitle" idx="1"/>
          </p:nvPr>
        </p:nvSpPr>
        <p:spPr>
          <a:xfrm>
            <a:off x="3616465" y="2203676"/>
            <a:ext cx="5667295" cy="3889620"/>
          </a:xfrm>
        </p:spPr>
        <p:txBody>
          <a:bodyPr>
            <a:noAutofit/>
          </a:bodyPr>
          <a:lstStyle/>
          <a:p>
            <a:pPr algn="l"/>
            <a:r>
              <a:rPr lang="es-ES" dirty="0">
                <a:ln w="0"/>
                <a:solidFill>
                  <a:schemeClr val="tx1"/>
                </a:solidFill>
                <a:effectLst>
                  <a:outerShdw blurRad="38100" dist="19050" dir="2700000" algn="tl" rotWithShape="0">
                    <a:schemeClr val="dk1">
                      <a:alpha val="40000"/>
                    </a:schemeClr>
                  </a:outerShdw>
                </a:effectLst>
              </a:rPr>
              <a:t>La presentación del </a:t>
            </a:r>
            <a:r>
              <a:rPr lang="es-ES" dirty="0" smtClean="0">
                <a:ln w="0"/>
                <a:solidFill>
                  <a:schemeClr val="tx1"/>
                </a:solidFill>
                <a:effectLst>
                  <a:outerShdw blurRad="38100" dist="19050" dir="2700000" algn="tl" rotWithShape="0">
                    <a:schemeClr val="dk1">
                      <a:alpha val="40000"/>
                    </a:schemeClr>
                  </a:outerShdw>
                </a:effectLst>
              </a:rPr>
              <a:t>Servicio Social </a:t>
            </a:r>
            <a:r>
              <a:rPr lang="es-ES" dirty="0">
                <a:ln w="0"/>
                <a:solidFill>
                  <a:schemeClr val="tx1"/>
                </a:solidFill>
                <a:effectLst>
                  <a:outerShdw blurRad="38100" dist="19050" dir="2700000" algn="tl" rotWithShape="0">
                    <a:schemeClr val="dk1">
                      <a:alpha val="40000"/>
                    </a:schemeClr>
                  </a:outerShdw>
                </a:effectLst>
              </a:rPr>
              <a:t>puede realizarse en dependencias públicas,  organismos privados que cuenten con programas de asistencia social y desarrollo comunitario establecidos en el Plan Nacional de </a:t>
            </a:r>
            <a:r>
              <a:rPr lang="es-ES" dirty="0" smtClean="0">
                <a:ln w="0"/>
                <a:solidFill>
                  <a:schemeClr val="tx1"/>
                </a:solidFill>
                <a:effectLst>
                  <a:outerShdw blurRad="38100" dist="19050" dir="2700000" algn="tl" rotWithShape="0">
                    <a:schemeClr val="dk1">
                      <a:alpha val="40000"/>
                    </a:schemeClr>
                  </a:outerShdw>
                </a:effectLst>
              </a:rPr>
              <a:t>Desarrollo.</a:t>
            </a:r>
            <a:endParaRPr lang="es-MX" dirty="0"/>
          </a:p>
        </p:txBody>
      </p:sp>
    </p:spTree>
    <p:extLst>
      <p:ext uri="{BB962C8B-B14F-4D97-AF65-F5344CB8AC3E}">
        <p14:creationId xmlns:p14="http://schemas.microsoft.com/office/powerpoint/2010/main" val="22047701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7545" y="1373867"/>
            <a:ext cx="8208911" cy="523220"/>
          </a:xfrm>
          <a:prstGeom prst="rect">
            <a:avLst/>
          </a:prstGeom>
          <a:noFill/>
        </p:spPr>
        <p:txBody>
          <a:bodyPr wrap="square" rtlCol="0">
            <a:spAutoFit/>
          </a:bodyPr>
          <a:lstStyle/>
          <a:p>
            <a:pPr algn="ctr"/>
            <a:r>
              <a:rPr lang="es-ES" sz="2800" b="1" cap="small" dirty="0" smtClean="0">
                <a:solidFill>
                  <a:srgbClr val="00B050"/>
                </a:solidFill>
              </a:rPr>
              <a:t>¿DONDE </a:t>
            </a:r>
            <a:r>
              <a:rPr lang="es-ES" sz="2800" b="1" cap="small" dirty="0">
                <a:solidFill>
                  <a:srgbClr val="00B050"/>
                </a:solidFill>
              </a:rPr>
              <a:t>SE PUEDE REALIZAR EL SERVICIO SOCIAL?</a:t>
            </a:r>
          </a:p>
        </p:txBody>
      </p:sp>
      <p:sp>
        <p:nvSpPr>
          <p:cNvPr id="2" name="1 CuadroTexto"/>
          <p:cNvSpPr txBox="1"/>
          <p:nvPr/>
        </p:nvSpPr>
        <p:spPr>
          <a:xfrm>
            <a:off x="815741" y="1839944"/>
            <a:ext cx="8097025" cy="3416320"/>
          </a:xfrm>
          <a:prstGeom prst="rect">
            <a:avLst/>
          </a:prstGeom>
          <a:noFill/>
        </p:spPr>
        <p:txBody>
          <a:bodyPr wrap="square" rtlCol="0">
            <a:spAutoFit/>
          </a:bodyPr>
          <a:lstStyle/>
          <a:p>
            <a:pPr algn="just"/>
            <a:r>
              <a:rPr lang="es-MX" sz="2400" dirty="0" smtClean="0"/>
              <a:t>Los </a:t>
            </a:r>
            <a:r>
              <a:rPr lang="es-MX" sz="2400" dirty="0"/>
              <a:t>programas de S. S. podrán ser de educación para adultos, </a:t>
            </a:r>
            <a:r>
              <a:rPr lang="es-MX" sz="2400" dirty="0" smtClean="0"/>
              <a:t>programas </a:t>
            </a:r>
            <a:r>
              <a:rPr lang="es-MX" sz="2400" dirty="0"/>
              <a:t>de contingencia, cuidado al medio ambiente y desarrollo sustentable, brigadas comunitarias, apoyo a la salud, promotores y/o instructores de actividades culturales, deportivas y cívicas, operación de programas especiales </a:t>
            </a:r>
            <a:r>
              <a:rPr lang="es-MX" sz="2400" dirty="0" smtClean="0"/>
              <a:t>gubernamentales, </a:t>
            </a:r>
            <a:r>
              <a:rPr lang="es-MX" sz="2400" b="1" dirty="0" smtClean="0"/>
              <a:t>programas </a:t>
            </a:r>
            <a:r>
              <a:rPr lang="es-MX" sz="2400" b="1" dirty="0"/>
              <a:t>establecidos específicamente por el Instituto Tecnológico que estén relacionados con las acciones antes mencionadas.</a:t>
            </a:r>
          </a:p>
          <a:p>
            <a:pPr algn="just"/>
            <a:endParaRPr lang="es-MX" sz="2400" b="1" dirty="0"/>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pic>
        <p:nvPicPr>
          <p:cNvPr id="3" name="Imagen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930" y="5178898"/>
            <a:ext cx="2635861" cy="1700808"/>
          </a:xfrm>
          <a:prstGeom prst="rect">
            <a:avLst/>
          </a:prstGeom>
        </p:spPr>
      </p:pic>
      <p:pic>
        <p:nvPicPr>
          <p:cNvPr id="6" name="Imagen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1505" y="5047295"/>
            <a:ext cx="2901951" cy="1779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68308" y="5213141"/>
            <a:ext cx="2143125" cy="1467634"/>
          </a:xfrm>
          <a:prstGeom prst="rect">
            <a:avLst/>
          </a:prstGeom>
          <a:ln>
            <a:noFill/>
          </a:ln>
          <a:effectLst>
            <a:softEdge rad="112500"/>
          </a:effectLst>
        </p:spPr>
      </p:pic>
    </p:spTree>
    <p:extLst>
      <p:ext uri="{BB962C8B-B14F-4D97-AF65-F5344CB8AC3E}">
        <p14:creationId xmlns:p14="http://schemas.microsoft.com/office/powerpoint/2010/main" val="10939867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5415" y="1246757"/>
            <a:ext cx="8208911" cy="584775"/>
          </a:xfrm>
          <a:prstGeom prst="rect">
            <a:avLst/>
          </a:prstGeom>
          <a:noFill/>
        </p:spPr>
        <p:txBody>
          <a:bodyPr wrap="square" rtlCol="0">
            <a:spAutoFit/>
          </a:bodyPr>
          <a:lstStyle/>
          <a:p>
            <a:pPr algn="ctr"/>
            <a:r>
              <a:rPr lang="es-MX" sz="3200" b="1" cap="small" dirty="0">
                <a:solidFill>
                  <a:srgbClr val="00B050"/>
                </a:solidFill>
              </a:rPr>
              <a:t>Políticas de Operación</a:t>
            </a:r>
          </a:p>
        </p:txBody>
      </p:sp>
      <p:sp>
        <p:nvSpPr>
          <p:cNvPr id="2" name="1 CuadroTexto"/>
          <p:cNvSpPr txBox="1"/>
          <p:nvPr/>
        </p:nvSpPr>
        <p:spPr>
          <a:xfrm>
            <a:off x="1329856" y="1894453"/>
            <a:ext cx="7814144" cy="4893647"/>
          </a:xfrm>
          <a:prstGeom prst="rect">
            <a:avLst/>
          </a:prstGeom>
          <a:noFill/>
        </p:spPr>
        <p:txBody>
          <a:bodyPr wrap="square" rtlCol="0">
            <a:spAutoFit/>
          </a:bodyPr>
          <a:lstStyle/>
          <a:p>
            <a:pPr algn="just"/>
            <a:r>
              <a:rPr lang="es-MX" sz="2400" dirty="0" smtClean="0"/>
              <a:t>Los </a:t>
            </a:r>
            <a:r>
              <a:rPr lang="es-MX" sz="2400" dirty="0"/>
              <a:t>estudiantes pueden prestar su servicio social una vez aprobado el 70% de los créditos del plan de estudio.</a:t>
            </a:r>
          </a:p>
          <a:p>
            <a:pPr marL="342900" indent="-342900" algn="just">
              <a:buFont typeface="Arial" panose="020B0604020202020204" pitchFamily="34" charset="0"/>
              <a:buChar char="•"/>
            </a:pPr>
            <a:endParaRPr lang="es-MX" sz="2400" dirty="0"/>
          </a:p>
          <a:p>
            <a:pPr algn="just"/>
            <a:r>
              <a:rPr lang="es-ES" sz="2400" dirty="0" smtClean="0"/>
              <a:t> La </a:t>
            </a:r>
            <a:r>
              <a:rPr lang="es-ES" sz="2400" dirty="0"/>
              <a:t>duración del servicio social </a:t>
            </a:r>
            <a:r>
              <a:rPr lang="es-ES" sz="2400" dirty="0" smtClean="0"/>
              <a:t> será de </a:t>
            </a:r>
            <a:r>
              <a:rPr lang="es-ES" sz="2400" dirty="0"/>
              <a:t>500 horas.</a:t>
            </a:r>
          </a:p>
          <a:p>
            <a:pPr algn="just"/>
            <a:r>
              <a:rPr lang="es-ES" sz="2400" dirty="0" smtClean="0"/>
              <a:t> El </a:t>
            </a:r>
            <a:r>
              <a:rPr lang="es-ES" sz="2400" dirty="0"/>
              <a:t>periodo debe ser no menor de 6 meses ni mayor de 2 </a:t>
            </a:r>
            <a:r>
              <a:rPr lang="es-ES" sz="2400" dirty="0" smtClean="0"/>
              <a:t> años</a:t>
            </a:r>
            <a:r>
              <a:rPr lang="es-ES" sz="2400" dirty="0"/>
              <a:t>.</a:t>
            </a:r>
          </a:p>
          <a:p>
            <a:pPr algn="just"/>
            <a:endParaRPr lang="es-ES" sz="2400" dirty="0"/>
          </a:p>
          <a:p>
            <a:pPr algn="just"/>
            <a:r>
              <a:rPr lang="es-ES" sz="2400" dirty="0" smtClean="0"/>
              <a:t>La </a:t>
            </a:r>
            <a:r>
              <a:rPr lang="es-ES" sz="2400" dirty="0"/>
              <a:t>evaluación será realizada por el responsable </a:t>
            </a:r>
            <a:r>
              <a:rPr lang="es-ES" sz="2400" dirty="0" smtClean="0"/>
              <a:t>del programa </a:t>
            </a:r>
            <a:r>
              <a:rPr lang="es-ES" sz="2400" dirty="0"/>
              <a:t>de Servicio Social que asesoró y supervisó las actividades de la dependencia que reciba los beneficios de prestadores de servicio. En la evaluación se considera el nivel de desempeño y competencias </a:t>
            </a:r>
            <a:r>
              <a:rPr lang="es-ES" sz="2400" dirty="0" smtClean="0"/>
              <a:t>alcanzadas  </a:t>
            </a:r>
            <a:r>
              <a:rPr lang="es-ES" sz="2400" dirty="0"/>
              <a:t>de </a:t>
            </a:r>
            <a:r>
              <a:rPr lang="es-ES" sz="2400" dirty="0" smtClean="0"/>
              <a:t>sentido de</a:t>
            </a:r>
            <a:r>
              <a:rPr lang="es-ES" sz="2400" dirty="0"/>
              <a:t>	</a:t>
            </a:r>
            <a:r>
              <a:rPr lang="es-ES" sz="2400" dirty="0" smtClean="0"/>
              <a:t>responsabilidad y de </a:t>
            </a:r>
            <a:r>
              <a:rPr lang="es-ES" sz="2400" dirty="0"/>
              <a:t>servicio.</a:t>
            </a:r>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pic>
        <p:nvPicPr>
          <p:cNvPr id="3"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831532"/>
            <a:ext cx="1458986" cy="1128076"/>
          </a:xfrm>
          <a:prstGeom prst="ellipse">
            <a:avLst/>
          </a:prstGeom>
          <a:ln>
            <a:noFill/>
          </a:ln>
          <a:effectLst>
            <a:softEdge rad="112500"/>
          </a:effectLst>
        </p:spPr>
      </p:pic>
      <p:pic>
        <p:nvPicPr>
          <p:cNvPr id="6" name="Imagen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039" y="4869160"/>
            <a:ext cx="1212817" cy="1566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82" y="2900470"/>
            <a:ext cx="1394421" cy="16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5493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0" y="1724860"/>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35492" y="1258815"/>
            <a:ext cx="8449775" cy="461665"/>
          </a:xfrm>
          <a:prstGeom prst="rect">
            <a:avLst/>
          </a:prstGeom>
          <a:noFill/>
        </p:spPr>
        <p:txBody>
          <a:bodyPr wrap="square" rtlCol="0">
            <a:spAutoFit/>
          </a:bodyPr>
          <a:lstStyle/>
          <a:p>
            <a:pPr algn="ctr"/>
            <a:r>
              <a:rPr lang="es-ES" sz="2400" b="1" cap="small" dirty="0">
                <a:solidFill>
                  <a:srgbClr val="00B050"/>
                </a:solidFill>
              </a:rPr>
              <a:t>¿COMO SABER SI CUMPLO CON EL 70% DE AVANCE RETICULAR?</a:t>
            </a:r>
            <a:endParaRPr lang="es-MX" sz="2400" b="1" cap="small" dirty="0">
              <a:solidFill>
                <a:srgbClr val="00B050"/>
              </a:solidFill>
            </a:endParaRPr>
          </a:p>
        </p:txBody>
      </p:sp>
      <p:pic>
        <p:nvPicPr>
          <p:cNvPr id="5" name="Imagen 4"/>
          <p:cNvPicPr>
            <a:picLocks noChangeAspect="1"/>
          </p:cNvPicPr>
          <p:nvPr/>
        </p:nvPicPr>
        <p:blipFill>
          <a:blip r:embed="rId3"/>
          <a:stretch>
            <a:fillRect/>
          </a:stretch>
        </p:blipFill>
        <p:spPr>
          <a:xfrm>
            <a:off x="5347172" y="908440"/>
            <a:ext cx="3238095" cy="350375"/>
          </a:xfrm>
          <a:prstGeom prst="rect">
            <a:avLst/>
          </a:prstGeom>
        </p:spPr>
      </p:pic>
      <p:pic>
        <p:nvPicPr>
          <p:cNvPr id="8" name="Imagen 7"/>
          <p:cNvPicPr>
            <a:picLocks noChangeAspect="1"/>
          </p:cNvPicPr>
          <p:nvPr/>
        </p:nvPicPr>
        <p:blipFill>
          <a:blip r:embed="rId4"/>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4149284" y="370371"/>
            <a:ext cx="1429940" cy="490646"/>
          </a:xfrm>
          <a:prstGeom prst="rect">
            <a:avLst/>
          </a:prstGeom>
        </p:spPr>
      </p:pic>
      <p:pic>
        <p:nvPicPr>
          <p:cNvPr id="11" name="Imagen 10"/>
          <p:cNvPicPr>
            <a:picLocks noChangeAspect="1"/>
          </p:cNvPicPr>
          <p:nvPr/>
        </p:nvPicPr>
        <p:blipFill>
          <a:blip r:embed="rId7"/>
          <a:stretch>
            <a:fillRect/>
          </a:stretch>
        </p:blipFill>
        <p:spPr>
          <a:xfrm>
            <a:off x="5686178" y="376632"/>
            <a:ext cx="1280042" cy="447619"/>
          </a:xfrm>
          <a:prstGeom prst="rect">
            <a:avLst/>
          </a:prstGeom>
        </p:spPr>
      </p:pic>
      <p:pic>
        <p:nvPicPr>
          <p:cNvPr id="12" name="Imagen 11"/>
          <p:cNvPicPr>
            <a:picLocks noChangeAspect="1"/>
          </p:cNvPicPr>
          <p:nvPr/>
        </p:nvPicPr>
        <p:blipFill>
          <a:blip r:embed="rId8"/>
          <a:stretch>
            <a:fillRect/>
          </a:stretch>
        </p:blipFill>
        <p:spPr>
          <a:xfrm>
            <a:off x="7198376" y="395679"/>
            <a:ext cx="1256267" cy="409524"/>
          </a:xfrm>
          <a:prstGeom prst="rect">
            <a:avLst/>
          </a:prstGeom>
        </p:spPr>
      </p:pic>
      <p:sp>
        <p:nvSpPr>
          <p:cNvPr id="16" name="Rectángulo 15"/>
          <p:cNvSpPr/>
          <p:nvPr/>
        </p:nvSpPr>
        <p:spPr>
          <a:xfrm>
            <a:off x="1819153" y="2140929"/>
            <a:ext cx="6090202" cy="3231654"/>
          </a:xfrm>
          <a:prstGeom prst="rect">
            <a:avLst/>
          </a:prstGeom>
        </p:spPr>
        <p:txBody>
          <a:bodyPr wrap="square">
            <a:spAutoFit/>
          </a:bodyPr>
          <a:lstStyle/>
          <a:p>
            <a:r>
              <a:rPr lang="es-MX" sz="2000" dirty="0"/>
              <a:t>Verificar:</a:t>
            </a:r>
          </a:p>
          <a:p>
            <a:pPr marL="342900" indent="-342900">
              <a:buFont typeface="Wingdings" panose="05000000000000000000" pitchFamily="2" charset="2"/>
              <a:buChar char="q"/>
            </a:pPr>
            <a:r>
              <a:rPr lang="es-MX" sz="2000" dirty="0"/>
              <a:t>	Total de créditos a cumplir de su retícula.</a:t>
            </a:r>
          </a:p>
          <a:p>
            <a:pPr marL="342900" indent="-342900">
              <a:buFont typeface="Wingdings" panose="05000000000000000000" pitchFamily="2" charset="2"/>
              <a:buChar char="q"/>
            </a:pPr>
            <a:r>
              <a:rPr lang="es-MX" sz="2000" dirty="0"/>
              <a:t>	Total de créditos acreditados </a:t>
            </a:r>
            <a:r>
              <a:rPr lang="es-MX" sz="2000" dirty="0" smtClean="0"/>
              <a:t>actualmente</a:t>
            </a:r>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MX" dirty="0"/>
          </a:p>
        </p:txBody>
      </p:sp>
      <p:pic>
        <p:nvPicPr>
          <p:cNvPr id="19" name="Imagen 18"/>
          <p:cNvPicPr>
            <a:picLocks noChangeAspect="1"/>
          </p:cNvPicPr>
          <p:nvPr/>
        </p:nvPicPr>
        <p:blipFill>
          <a:blip r:embed="rId9"/>
          <a:stretch>
            <a:fillRect/>
          </a:stretch>
        </p:blipFill>
        <p:spPr>
          <a:xfrm>
            <a:off x="1259632" y="3094394"/>
            <a:ext cx="7884368" cy="2399914"/>
          </a:xfrm>
          <a:prstGeom prst="rect">
            <a:avLst/>
          </a:prstGeom>
        </p:spPr>
      </p:pic>
      <p:sp>
        <p:nvSpPr>
          <p:cNvPr id="20" name="Título 19"/>
          <p:cNvSpPr>
            <a:spLocks noGrp="1"/>
          </p:cNvSpPr>
          <p:nvPr>
            <p:ph type="title"/>
          </p:nvPr>
        </p:nvSpPr>
        <p:spPr>
          <a:xfrm>
            <a:off x="539552" y="5483358"/>
            <a:ext cx="8352928" cy="1143000"/>
          </a:xfrm>
        </p:spPr>
        <p:txBody>
          <a:bodyPr>
            <a:noAutofit/>
          </a:bodyPr>
          <a:lstStyle/>
          <a:p>
            <a:r>
              <a:rPr lang="es-ES" sz="2400" dirty="0"/>
              <a:t>Los datos de los créditos pueden ser obtenidos a través de la plataforma de </a:t>
            </a:r>
            <a:r>
              <a:rPr lang="es-ES" sz="2400" dirty="0" smtClean="0"/>
              <a:t>SGI  </a:t>
            </a:r>
            <a:r>
              <a:rPr lang="es-ES" sz="2400" dirty="0"/>
              <a:t>en la sección </a:t>
            </a:r>
            <a:r>
              <a:rPr lang="es-ES" sz="2400" dirty="0" smtClean="0"/>
              <a:t>de </a:t>
            </a:r>
            <a:r>
              <a:rPr lang="es-ES" sz="2400" dirty="0" err="1" smtClean="0"/>
              <a:t>Kardex</a:t>
            </a:r>
            <a:endParaRPr lang="es-MX" sz="2400" dirty="0"/>
          </a:p>
        </p:txBody>
      </p:sp>
    </p:spTree>
    <p:extLst>
      <p:ext uri="{BB962C8B-B14F-4D97-AF65-F5344CB8AC3E}">
        <p14:creationId xmlns:p14="http://schemas.microsoft.com/office/powerpoint/2010/main" val="28905776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24" y="1916832"/>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5415" y="1096986"/>
            <a:ext cx="8208911" cy="584775"/>
          </a:xfrm>
          <a:prstGeom prst="rect">
            <a:avLst/>
          </a:prstGeom>
          <a:noFill/>
        </p:spPr>
        <p:txBody>
          <a:bodyPr wrap="square" rtlCol="0">
            <a:spAutoFit/>
          </a:bodyPr>
          <a:lstStyle/>
          <a:p>
            <a:pPr algn="ctr"/>
            <a:r>
              <a:rPr lang="es-MX" sz="3200" b="1" cap="small" dirty="0" smtClean="0">
                <a:solidFill>
                  <a:srgbClr val="00B050"/>
                </a:solidFill>
              </a:rPr>
              <a:t>Reglamento de Servicio Social</a:t>
            </a:r>
            <a:endParaRPr lang="es-MX" sz="3200" b="1" cap="small" dirty="0">
              <a:solidFill>
                <a:srgbClr val="00B050"/>
              </a:solidFill>
            </a:endParaRPr>
          </a:p>
        </p:txBody>
      </p:sp>
      <p:sp>
        <p:nvSpPr>
          <p:cNvPr id="2" name="1 CuadroTexto"/>
          <p:cNvSpPr txBox="1"/>
          <p:nvPr/>
        </p:nvSpPr>
        <p:spPr>
          <a:xfrm>
            <a:off x="147382" y="1805455"/>
            <a:ext cx="8496944" cy="4001095"/>
          </a:xfrm>
          <a:prstGeom prst="rect">
            <a:avLst/>
          </a:prstGeom>
          <a:noFill/>
        </p:spPr>
        <p:txBody>
          <a:bodyPr wrap="square" rtlCol="0">
            <a:spAutoFit/>
          </a:bodyPr>
          <a:lstStyle/>
          <a:p>
            <a:pPr marL="342900" indent="-342900" algn="just">
              <a:buAutoNum type="arabicPeriod"/>
            </a:pPr>
            <a:r>
              <a:rPr lang="es-MX" sz="2000" dirty="0" smtClean="0">
                <a:solidFill>
                  <a:srgbClr val="FF0000"/>
                </a:solidFill>
              </a:rPr>
              <a:t>El </a:t>
            </a:r>
            <a:r>
              <a:rPr lang="es-MX" sz="2000" dirty="0">
                <a:solidFill>
                  <a:srgbClr val="FF0000"/>
                </a:solidFill>
              </a:rPr>
              <a:t>proceso para iniciar el servicio social se ajustará a los siguientes puntos</a:t>
            </a:r>
            <a:r>
              <a:rPr lang="es-MX" sz="2000" dirty="0" smtClean="0">
                <a:solidFill>
                  <a:srgbClr val="FF0000"/>
                </a:solidFill>
              </a:rPr>
              <a:t>:</a:t>
            </a:r>
          </a:p>
          <a:p>
            <a:pPr marL="342900" indent="-342900" algn="just">
              <a:buAutoNum type="arabicPeriod"/>
            </a:pPr>
            <a:endParaRPr lang="es-MX" sz="2000" dirty="0"/>
          </a:p>
          <a:p>
            <a:pPr marL="285750" lvl="0" indent="-285750" algn="just">
              <a:buFont typeface="Arial" panose="020B0604020202020204" pitchFamily="34" charset="0"/>
              <a:buChar char="•"/>
            </a:pPr>
            <a:r>
              <a:rPr lang="es-MX" sz="2000" dirty="0">
                <a:solidFill>
                  <a:srgbClr val="FF0000"/>
                </a:solidFill>
              </a:rPr>
              <a:t>En el sitio web, el aspirante podrá consultar y descargar la inducción donde vienen los formatos, y requisitos para realizar este proceso. </a:t>
            </a:r>
            <a:endParaRPr lang="es-MX" sz="2000" dirty="0" smtClean="0">
              <a:solidFill>
                <a:srgbClr val="FF0000"/>
              </a:solidFill>
            </a:endParaRPr>
          </a:p>
          <a:p>
            <a:pPr marL="285750" lvl="0" indent="-285750" algn="just">
              <a:buFont typeface="Arial" panose="020B0604020202020204" pitchFamily="34" charset="0"/>
              <a:buChar char="•"/>
            </a:pPr>
            <a:endParaRPr lang="es-MX" sz="2000" dirty="0">
              <a:solidFill>
                <a:srgbClr val="FF0000"/>
              </a:solidFill>
            </a:endParaRPr>
          </a:p>
          <a:p>
            <a:pPr marL="285750" lvl="0" indent="-285750" algn="just">
              <a:buFont typeface="Arial" panose="020B0604020202020204" pitchFamily="34" charset="0"/>
              <a:buChar char="•"/>
            </a:pPr>
            <a:r>
              <a:rPr lang="es-MX" sz="2000" dirty="0">
                <a:solidFill>
                  <a:srgbClr val="FF0000"/>
                </a:solidFill>
              </a:rPr>
              <a:t>Para empezar el proceso, el prestador deberá </a:t>
            </a:r>
            <a:r>
              <a:rPr lang="es-MX" sz="2000" dirty="0" smtClean="0">
                <a:solidFill>
                  <a:srgbClr val="FF0000"/>
                </a:solidFill>
              </a:rPr>
              <a:t>tramitar la </a:t>
            </a:r>
            <a:r>
              <a:rPr lang="es-MX" sz="2000" dirty="0">
                <a:solidFill>
                  <a:srgbClr val="FF0000"/>
                </a:solidFill>
              </a:rPr>
              <a:t>carta de presentación y solicitud de servicio social, como mínimo </a:t>
            </a:r>
            <a:r>
              <a:rPr lang="es-MX" sz="2000" dirty="0" smtClean="0">
                <a:solidFill>
                  <a:srgbClr val="FF0000"/>
                </a:solidFill>
              </a:rPr>
              <a:t>15 </a:t>
            </a:r>
            <a:r>
              <a:rPr lang="es-MX" sz="2000" dirty="0">
                <a:solidFill>
                  <a:srgbClr val="FF0000"/>
                </a:solidFill>
              </a:rPr>
              <a:t>días hábiles antes del día en que se comienza el servicio social. </a:t>
            </a:r>
            <a:endParaRPr lang="es-MX" sz="2000" dirty="0" smtClean="0">
              <a:solidFill>
                <a:srgbClr val="FF0000"/>
              </a:solidFill>
            </a:endParaRPr>
          </a:p>
          <a:p>
            <a:pPr marL="285750" lvl="0" indent="-285750" algn="just">
              <a:buFont typeface="Arial" panose="020B0604020202020204" pitchFamily="34" charset="0"/>
              <a:buChar char="•"/>
            </a:pPr>
            <a:endParaRPr lang="es-MX" sz="2000" dirty="0">
              <a:solidFill>
                <a:srgbClr val="FF0000"/>
              </a:solidFill>
            </a:endParaRPr>
          </a:p>
          <a:p>
            <a:pPr marL="285750" lvl="0" indent="-285750" algn="just">
              <a:buFont typeface="Arial" panose="020B0604020202020204" pitchFamily="34" charset="0"/>
              <a:buChar char="•"/>
            </a:pPr>
            <a:r>
              <a:rPr lang="es-MX" sz="2000" dirty="0">
                <a:solidFill>
                  <a:srgbClr val="FF0000"/>
                </a:solidFill>
              </a:rPr>
              <a:t>El prestador de servicio social deberá  entregar su expediente completo teniendo como límite </a:t>
            </a:r>
            <a:r>
              <a:rPr lang="es-MX" sz="2000" dirty="0" smtClean="0">
                <a:solidFill>
                  <a:srgbClr val="FF0000"/>
                </a:solidFill>
              </a:rPr>
              <a:t>20 días </a:t>
            </a:r>
            <a:r>
              <a:rPr lang="es-MX" sz="2000" dirty="0">
                <a:solidFill>
                  <a:srgbClr val="FF0000"/>
                </a:solidFill>
              </a:rPr>
              <a:t>hábiles después que comienza el servicio </a:t>
            </a:r>
            <a:r>
              <a:rPr lang="es-MX" sz="2000" dirty="0" smtClean="0">
                <a:solidFill>
                  <a:srgbClr val="FF0000"/>
                </a:solidFill>
              </a:rPr>
              <a:t>social. </a:t>
            </a:r>
            <a:endParaRPr lang="es-MX" sz="2000" dirty="0">
              <a:solidFill>
                <a:srgbClr val="FF0000"/>
              </a:solidFill>
            </a:endParaRPr>
          </a:p>
          <a:p>
            <a:pPr marL="285750" lvl="0" indent="-285750" algn="just">
              <a:buFont typeface="Arial" panose="020B0604020202020204" pitchFamily="34" charset="0"/>
              <a:buChar char="•"/>
            </a:pPr>
            <a:endParaRPr lang="es-MX" dirty="0"/>
          </a:p>
          <a:p>
            <a:pPr marL="285750" lvl="0" indent="-285750">
              <a:buFont typeface="Arial" panose="020B0604020202020204" pitchFamily="34" charset="0"/>
              <a:buChar char="•"/>
            </a:pPr>
            <a:endParaRPr lang="es-MX" sz="1600" dirty="0"/>
          </a:p>
        </p:txBody>
      </p:sp>
      <p:pic>
        <p:nvPicPr>
          <p:cNvPr id="5" name="Imagen 4"/>
          <p:cNvPicPr>
            <a:picLocks noChangeAspect="1"/>
          </p:cNvPicPr>
          <p:nvPr/>
        </p:nvPicPr>
        <p:blipFill>
          <a:blip r:embed="rId4"/>
          <a:stretch>
            <a:fillRect/>
          </a:stretch>
        </p:blipFill>
        <p:spPr>
          <a:xfrm>
            <a:off x="5347172" y="908440"/>
            <a:ext cx="3238095" cy="350375"/>
          </a:xfrm>
          <a:prstGeom prst="rect">
            <a:avLst/>
          </a:prstGeom>
        </p:spPr>
      </p:pic>
      <p:pic>
        <p:nvPicPr>
          <p:cNvPr id="8" name="Imagen 7"/>
          <p:cNvPicPr>
            <a:picLocks noChangeAspect="1"/>
          </p:cNvPicPr>
          <p:nvPr/>
        </p:nvPicPr>
        <p:blipFill>
          <a:blip r:embed="rId5"/>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7"/>
          <a:stretch>
            <a:fillRect/>
          </a:stretch>
        </p:blipFill>
        <p:spPr>
          <a:xfrm>
            <a:off x="4149284" y="370371"/>
            <a:ext cx="1429940" cy="490646"/>
          </a:xfrm>
          <a:prstGeom prst="rect">
            <a:avLst/>
          </a:prstGeom>
        </p:spPr>
      </p:pic>
      <p:pic>
        <p:nvPicPr>
          <p:cNvPr id="11" name="Imagen 10"/>
          <p:cNvPicPr>
            <a:picLocks noChangeAspect="1"/>
          </p:cNvPicPr>
          <p:nvPr/>
        </p:nvPicPr>
        <p:blipFill>
          <a:blip r:embed="rId8"/>
          <a:stretch>
            <a:fillRect/>
          </a:stretch>
        </p:blipFill>
        <p:spPr>
          <a:xfrm>
            <a:off x="5686178" y="376632"/>
            <a:ext cx="1280042" cy="447619"/>
          </a:xfrm>
          <a:prstGeom prst="rect">
            <a:avLst/>
          </a:prstGeom>
        </p:spPr>
      </p:pic>
      <p:pic>
        <p:nvPicPr>
          <p:cNvPr id="12" name="Imagen 11"/>
          <p:cNvPicPr>
            <a:picLocks noChangeAspect="1"/>
          </p:cNvPicPr>
          <p:nvPr/>
        </p:nvPicPr>
        <p:blipFill>
          <a:blip r:embed="rId9"/>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3356875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188" y="1899971"/>
            <a:ext cx="5059363" cy="4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5415" y="1096986"/>
            <a:ext cx="8208911" cy="584775"/>
          </a:xfrm>
          <a:prstGeom prst="rect">
            <a:avLst/>
          </a:prstGeom>
          <a:noFill/>
        </p:spPr>
        <p:txBody>
          <a:bodyPr wrap="square" rtlCol="0">
            <a:spAutoFit/>
          </a:bodyPr>
          <a:lstStyle/>
          <a:p>
            <a:pPr algn="ctr"/>
            <a:r>
              <a:rPr lang="es-MX" sz="3200" b="1" cap="small" dirty="0" smtClean="0">
                <a:solidFill>
                  <a:srgbClr val="00B050"/>
                </a:solidFill>
              </a:rPr>
              <a:t>Reglamento de Servicio Social</a:t>
            </a:r>
            <a:endParaRPr lang="es-MX" sz="3200" b="1" cap="small" dirty="0">
              <a:solidFill>
                <a:srgbClr val="00B050"/>
              </a:solidFill>
            </a:endParaRPr>
          </a:p>
        </p:txBody>
      </p:sp>
      <p:sp>
        <p:nvSpPr>
          <p:cNvPr id="2" name="1 CuadroTexto"/>
          <p:cNvSpPr txBox="1"/>
          <p:nvPr/>
        </p:nvSpPr>
        <p:spPr>
          <a:xfrm>
            <a:off x="147382" y="1681761"/>
            <a:ext cx="8496944" cy="4893647"/>
          </a:xfrm>
          <a:prstGeom prst="rect">
            <a:avLst/>
          </a:prstGeom>
          <a:noFill/>
        </p:spPr>
        <p:txBody>
          <a:bodyPr wrap="square" rtlCol="0">
            <a:spAutoFit/>
          </a:bodyPr>
          <a:lstStyle/>
          <a:p>
            <a:pPr marL="285750" lvl="0" indent="-285750" algn="just">
              <a:buFont typeface="Arial" panose="020B0604020202020204" pitchFamily="34" charset="0"/>
              <a:buChar char="•"/>
            </a:pPr>
            <a:r>
              <a:rPr lang="es-MX" sz="2000" dirty="0">
                <a:solidFill>
                  <a:srgbClr val="FF0000"/>
                </a:solidFill>
              </a:rPr>
              <a:t>El prestador de servicio social, deberá entregar los reportes de sus actividades cada dos meses, tomado como referencia la fecha de inicio del servicio social, teniendo como límite máximo 10 días hábiles después de su fecha de vencimiento si no obtendrá una sanción. </a:t>
            </a:r>
            <a:endParaRPr lang="es-MX" sz="2000" dirty="0" smtClean="0">
              <a:solidFill>
                <a:srgbClr val="FF0000"/>
              </a:solidFill>
            </a:endParaRPr>
          </a:p>
          <a:p>
            <a:pPr marL="285750" lvl="0" indent="-285750" algn="just">
              <a:buFont typeface="Arial" panose="020B0604020202020204" pitchFamily="34" charset="0"/>
              <a:buChar char="•"/>
            </a:pPr>
            <a:endParaRPr lang="es-MX" sz="2000" dirty="0">
              <a:solidFill>
                <a:srgbClr val="FF0000"/>
              </a:solidFill>
            </a:endParaRPr>
          </a:p>
          <a:p>
            <a:pPr marL="285750" lvl="0" indent="-285750" algn="just">
              <a:buFont typeface="Arial" panose="020B0604020202020204" pitchFamily="34" charset="0"/>
              <a:buChar char="•"/>
            </a:pPr>
            <a:r>
              <a:rPr lang="es-MX" sz="2000" dirty="0">
                <a:solidFill>
                  <a:srgbClr val="FF0000"/>
                </a:solidFill>
              </a:rPr>
              <a:t> Cuando no se entregue un reporte bimestral, por más de </a:t>
            </a:r>
            <a:r>
              <a:rPr lang="es-MX" sz="2000" dirty="0" smtClean="0">
                <a:solidFill>
                  <a:srgbClr val="FF0000"/>
                </a:solidFill>
              </a:rPr>
              <a:t>12 </a:t>
            </a:r>
            <a:r>
              <a:rPr lang="es-MX" sz="2000" dirty="0">
                <a:solidFill>
                  <a:srgbClr val="FF0000"/>
                </a:solidFill>
              </a:rPr>
              <a:t>días hábiles posteriores a la fecha límite, sin avisar al encargado de Servicio Social, debe realizar los trámites respectivos para dar inicio a un nuevo periodo de servicio social</a:t>
            </a:r>
            <a:r>
              <a:rPr lang="es-MX" sz="2000" dirty="0" smtClean="0">
                <a:solidFill>
                  <a:srgbClr val="FF0000"/>
                </a:solidFill>
              </a:rPr>
              <a:t>.</a:t>
            </a:r>
          </a:p>
          <a:p>
            <a:pPr marL="285750" lvl="0" indent="-285750" algn="just">
              <a:buFont typeface="Arial" panose="020B0604020202020204" pitchFamily="34" charset="0"/>
              <a:buChar char="•"/>
            </a:pPr>
            <a:endParaRPr lang="es-MX" sz="2000" dirty="0">
              <a:solidFill>
                <a:srgbClr val="FF0000"/>
              </a:solidFill>
            </a:endParaRPr>
          </a:p>
          <a:p>
            <a:pPr marL="285750" lvl="0" indent="-285750" algn="just">
              <a:buFont typeface="Arial" panose="020B0604020202020204" pitchFamily="34" charset="0"/>
              <a:buChar char="•"/>
            </a:pPr>
            <a:r>
              <a:rPr lang="es-MX" sz="2000" dirty="0">
                <a:solidFill>
                  <a:srgbClr val="FF0000"/>
                </a:solidFill>
              </a:rPr>
              <a:t>Al concluir el periodo de prestación, el alumno contará con </a:t>
            </a:r>
            <a:r>
              <a:rPr lang="es-MX" sz="2000" dirty="0" smtClean="0">
                <a:solidFill>
                  <a:srgbClr val="FF0000"/>
                </a:solidFill>
              </a:rPr>
              <a:t>10 </a:t>
            </a:r>
            <a:r>
              <a:rPr lang="es-MX" sz="2000" dirty="0">
                <a:solidFill>
                  <a:srgbClr val="FF0000"/>
                </a:solidFill>
              </a:rPr>
              <a:t>días hábiles para entregar el reporte final y la carta de terminación del servicio. Después del periodo señalado, el servicio social quedará anulado, debiendo realizar los trámites respectivos para dar inicio a un nuevo periodo de prestación.</a:t>
            </a:r>
          </a:p>
          <a:p>
            <a:pPr marL="285750" lvl="0" indent="-285750" algn="just">
              <a:buFont typeface="Arial" panose="020B0604020202020204" pitchFamily="34" charset="0"/>
              <a:buChar char="•"/>
            </a:pPr>
            <a:endParaRPr lang="es-MX" dirty="0"/>
          </a:p>
          <a:p>
            <a:pPr marL="285750" lvl="0" indent="-285750">
              <a:buFont typeface="Arial" panose="020B0604020202020204" pitchFamily="34" charset="0"/>
              <a:buChar char="•"/>
            </a:pPr>
            <a:endParaRPr lang="es-MX" sz="1600" dirty="0"/>
          </a:p>
        </p:txBody>
      </p:sp>
      <p:pic>
        <p:nvPicPr>
          <p:cNvPr id="5" name="Imagen 4"/>
          <p:cNvPicPr>
            <a:picLocks noChangeAspect="1"/>
          </p:cNvPicPr>
          <p:nvPr/>
        </p:nvPicPr>
        <p:blipFill>
          <a:blip r:embed="rId4"/>
          <a:stretch>
            <a:fillRect/>
          </a:stretch>
        </p:blipFill>
        <p:spPr>
          <a:xfrm>
            <a:off x="5347172" y="908440"/>
            <a:ext cx="3238095" cy="350375"/>
          </a:xfrm>
          <a:prstGeom prst="rect">
            <a:avLst/>
          </a:prstGeom>
        </p:spPr>
      </p:pic>
      <p:pic>
        <p:nvPicPr>
          <p:cNvPr id="8" name="Imagen 7"/>
          <p:cNvPicPr>
            <a:picLocks noChangeAspect="1"/>
          </p:cNvPicPr>
          <p:nvPr/>
        </p:nvPicPr>
        <p:blipFill>
          <a:blip r:embed="rId5"/>
          <a:stretch>
            <a:fillRect/>
          </a:stretch>
        </p:blipFill>
        <p:spPr>
          <a:xfrm>
            <a:off x="457200" y="209966"/>
            <a:ext cx="1704762" cy="780952"/>
          </a:xfrm>
          <a:prstGeom prst="rect">
            <a:avLst/>
          </a:prstGeom>
        </p:spPr>
      </p:pic>
      <p:pic>
        <p:nvPicPr>
          <p:cNvPr id="9" name="Imagen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962" y="353037"/>
            <a:ext cx="1872208"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7"/>
          <a:stretch>
            <a:fillRect/>
          </a:stretch>
        </p:blipFill>
        <p:spPr>
          <a:xfrm>
            <a:off x="4149284" y="370371"/>
            <a:ext cx="1429940" cy="490646"/>
          </a:xfrm>
          <a:prstGeom prst="rect">
            <a:avLst/>
          </a:prstGeom>
        </p:spPr>
      </p:pic>
      <p:pic>
        <p:nvPicPr>
          <p:cNvPr id="11" name="Imagen 10"/>
          <p:cNvPicPr>
            <a:picLocks noChangeAspect="1"/>
          </p:cNvPicPr>
          <p:nvPr/>
        </p:nvPicPr>
        <p:blipFill>
          <a:blip r:embed="rId8"/>
          <a:stretch>
            <a:fillRect/>
          </a:stretch>
        </p:blipFill>
        <p:spPr>
          <a:xfrm>
            <a:off x="5686178" y="376632"/>
            <a:ext cx="1280042" cy="447619"/>
          </a:xfrm>
          <a:prstGeom prst="rect">
            <a:avLst/>
          </a:prstGeom>
        </p:spPr>
      </p:pic>
      <p:pic>
        <p:nvPicPr>
          <p:cNvPr id="12" name="Imagen 11"/>
          <p:cNvPicPr>
            <a:picLocks noChangeAspect="1"/>
          </p:cNvPicPr>
          <p:nvPr/>
        </p:nvPicPr>
        <p:blipFill>
          <a:blip r:embed="rId9"/>
          <a:stretch>
            <a:fillRect/>
          </a:stretch>
        </p:blipFill>
        <p:spPr>
          <a:xfrm>
            <a:off x="7198376" y="395679"/>
            <a:ext cx="1256267" cy="409524"/>
          </a:xfrm>
          <a:prstGeom prst="rect">
            <a:avLst/>
          </a:prstGeom>
        </p:spPr>
      </p:pic>
    </p:spTree>
    <p:extLst>
      <p:ext uri="{BB962C8B-B14F-4D97-AF65-F5344CB8AC3E}">
        <p14:creationId xmlns:p14="http://schemas.microsoft.com/office/powerpoint/2010/main" val="25449724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8490</TotalTime>
  <Words>1956</Words>
  <Application>Microsoft Office PowerPoint</Application>
  <PresentationFormat>Presentación en pantalla (4:3)</PresentationFormat>
  <Paragraphs>258</Paragraphs>
  <Slides>28</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Los datos de los créditos pueden ser obtenidos a través de la plataforma de SGI  en la sección de Kardex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Sustentable</vt:lpstr>
      <vt:lpstr>Promotor Deportivo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ITSTB</dc:creator>
  <cp:lastModifiedBy>David M</cp:lastModifiedBy>
  <cp:revision>207</cp:revision>
  <dcterms:created xsi:type="dcterms:W3CDTF">2015-11-11T19:05:37Z</dcterms:created>
  <dcterms:modified xsi:type="dcterms:W3CDTF">2023-11-28T15:38:54Z</dcterms:modified>
</cp:coreProperties>
</file>