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9134475" cy="12179300" type="ledg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1818" y="-27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086" y="1993233"/>
            <a:ext cx="7764304" cy="4240201"/>
          </a:xfrm>
        </p:spPr>
        <p:txBody>
          <a:bodyPr anchor="b"/>
          <a:lstStyle>
            <a:lvl1pPr algn="ctr">
              <a:defRPr sz="599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810" y="6396953"/>
            <a:ext cx="6850856" cy="2940511"/>
          </a:xfrm>
        </p:spPr>
        <p:txBody>
          <a:bodyPr/>
          <a:lstStyle>
            <a:lvl1pPr marL="0" indent="0" algn="ctr">
              <a:buNone/>
              <a:defRPr sz="2398"/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8" indent="0" algn="ctr">
              <a:buNone/>
              <a:defRPr sz="1598"/>
            </a:lvl4pPr>
            <a:lvl5pPr marL="1826971" indent="0" algn="ctr">
              <a:buNone/>
              <a:defRPr sz="1598"/>
            </a:lvl5pPr>
            <a:lvl6pPr marL="2283714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0" indent="0" algn="ctr">
              <a:buNone/>
              <a:defRPr sz="1598"/>
            </a:lvl8pPr>
            <a:lvl9pPr marL="3653942" indent="0" algn="ctr">
              <a:buNone/>
              <a:defRPr sz="1598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0B3A-DF07-410B-8DF7-05FF7AE2848F}" type="datetimeFigureOut">
              <a:rPr lang="es-MX" smtClean="0"/>
              <a:t>28/02/2023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1E92-2861-4A7A-AD18-37E551E44A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332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0B3A-DF07-410B-8DF7-05FF7AE2848F}" type="datetimeFigureOut">
              <a:rPr lang="es-MX" smtClean="0"/>
              <a:t>28/02/2023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1E92-2861-4A7A-AD18-37E551E44A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507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6859" y="648435"/>
            <a:ext cx="1969621" cy="1032139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995" y="648435"/>
            <a:ext cx="5794683" cy="1032139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0B3A-DF07-410B-8DF7-05FF7AE2848F}" type="datetimeFigureOut">
              <a:rPr lang="es-MX" smtClean="0"/>
              <a:t>28/02/2023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1E92-2861-4A7A-AD18-37E551E44A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910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0B3A-DF07-410B-8DF7-05FF7AE2848F}" type="datetimeFigureOut">
              <a:rPr lang="es-MX" smtClean="0"/>
              <a:t>28/02/2023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1E92-2861-4A7A-AD18-37E551E44A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013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38" y="3036371"/>
            <a:ext cx="7878485" cy="5066250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238" y="8150549"/>
            <a:ext cx="7878485" cy="2664221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/>
                </a:solidFill>
              </a:defRPr>
            </a:lvl1pPr>
            <a:lvl2pPr marL="456743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0B3A-DF07-410B-8DF7-05FF7AE2848F}" type="datetimeFigureOut">
              <a:rPr lang="es-MX" smtClean="0"/>
              <a:t>28/02/2023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1E92-2861-4A7A-AD18-37E551E44A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052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995" y="3242175"/>
            <a:ext cx="3882152" cy="772765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28" y="3242175"/>
            <a:ext cx="3882152" cy="772765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0B3A-DF07-410B-8DF7-05FF7AE2848F}" type="datetimeFigureOut">
              <a:rPr lang="es-MX" smtClean="0"/>
              <a:t>28/02/2023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1E92-2861-4A7A-AD18-37E551E44A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010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648437"/>
            <a:ext cx="7878485" cy="23541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186" y="2985621"/>
            <a:ext cx="3864310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186" y="4448828"/>
            <a:ext cx="3864310" cy="654355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328" y="2985621"/>
            <a:ext cx="3883342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328" y="4448828"/>
            <a:ext cx="3883342" cy="654355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0B3A-DF07-410B-8DF7-05FF7AE2848F}" type="datetimeFigureOut">
              <a:rPr lang="es-MX" smtClean="0"/>
              <a:t>28/02/2023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1E92-2861-4A7A-AD18-37E551E44A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165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0B3A-DF07-410B-8DF7-05FF7AE2848F}" type="datetimeFigureOut">
              <a:rPr lang="es-MX" smtClean="0"/>
              <a:t>28/02/2023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1E92-2861-4A7A-AD18-37E551E44A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783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0B3A-DF07-410B-8DF7-05FF7AE2848F}" type="datetimeFigureOut">
              <a:rPr lang="es-MX" smtClean="0"/>
              <a:t>28/02/2023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1E92-2861-4A7A-AD18-37E551E44A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011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342" y="1753596"/>
            <a:ext cx="4624328" cy="8655197"/>
          </a:xfrm>
        </p:spPr>
        <p:txBody>
          <a:bodyPr/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0B3A-DF07-410B-8DF7-05FF7AE2848F}" type="datetimeFigureOut">
              <a:rPr lang="es-MX" smtClean="0"/>
              <a:t>28/02/2023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1E92-2861-4A7A-AD18-37E551E44A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744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3342" y="1753596"/>
            <a:ext cx="4624328" cy="8655197"/>
          </a:xfrm>
        </p:spPr>
        <p:txBody>
          <a:bodyPr anchor="t"/>
          <a:lstStyle>
            <a:lvl1pPr marL="0" indent="0">
              <a:buNone/>
              <a:defRPr sz="3197"/>
            </a:lvl1pPr>
            <a:lvl2pPr marL="456743" indent="0">
              <a:buNone/>
              <a:defRPr sz="2797"/>
            </a:lvl2pPr>
            <a:lvl3pPr marL="913486" indent="0">
              <a:buNone/>
              <a:defRPr sz="2398"/>
            </a:lvl3pPr>
            <a:lvl4pPr marL="1370228" indent="0">
              <a:buNone/>
              <a:defRPr sz="1998"/>
            </a:lvl4pPr>
            <a:lvl5pPr marL="1826971" indent="0">
              <a:buNone/>
              <a:defRPr sz="1998"/>
            </a:lvl5pPr>
            <a:lvl6pPr marL="2283714" indent="0">
              <a:buNone/>
              <a:defRPr sz="1998"/>
            </a:lvl6pPr>
            <a:lvl7pPr marL="2740457" indent="0">
              <a:buNone/>
              <a:defRPr sz="1998"/>
            </a:lvl7pPr>
            <a:lvl8pPr marL="3197200" indent="0">
              <a:buNone/>
              <a:defRPr sz="1998"/>
            </a:lvl8pPr>
            <a:lvl9pPr marL="3653942" indent="0">
              <a:buNone/>
              <a:defRPr sz="199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0B3A-DF07-410B-8DF7-05FF7AE2848F}" type="datetimeFigureOut">
              <a:rPr lang="es-MX" smtClean="0"/>
              <a:t>28/02/2023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1E92-2861-4A7A-AD18-37E551E44A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349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995" y="648437"/>
            <a:ext cx="7878485" cy="2354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995" y="3242175"/>
            <a:ext cx="7878485" cy="7727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995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A0B3A-DF07-410B-8DF7-05FF7AE2848F}" type="datetimeFigureOut">
              <a:rPr lang="es-MX" smtClean="0"/>
              <a:t>28/02/2023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5795" y="11288409"/>
            <a:ext cx="3082885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1223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F1E92-2861-4A7A-AD18-37E551E44A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276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1" indent="-228371" algn="l" defTabSz="9134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857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600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343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085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828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571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3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8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4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hyperlink" Target="mailto:mcabi@itstb.edu.mx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g"/><Relationship Id="rId10" Type="http://schemas.openxmlformats.org/officeDocument/2006/relationships/image" Target="../media/image7.png"/><Relationship Id="rId4" Type="http://schemas.openxmlformats.org/officeDocument/2006/relationships/hyperlink" Target="mailto:Sub.posgradoeinvestigacion@itstb.edu.mx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059105" y="1403396"/>
            <a:ext cx="3604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spc="300" dirty="0">
                <a:solidFill>
                  <a:schemeClr val="tx2">
                    <a:lumMod val="75000"/>
                  </a:schemeClr>
                </a:solidFill>
              </a:rPr>
              <a:t>CONVOCATORIA 2023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315201" y="1839020"/>
            <a:ext cx="656025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MAESTRÍA EN CIENCIAS DE LOS ALIMENTOS Y </a:t>
            </a:r>
            <a:r>
              <a:rPr lang="es-MX" sz="2400" b="1" dirty="0" smtClean="0"/>
              <a:t>BIOTECNOLOGÍA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261562" y="8980812"/>
            <a:ext cx="57900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9E0000"/>
                </a:solidFill>
              </a:rPr>
              <a:t>Recepción de documentos</a:t>
            </a:r>
            <a:r>
              <a:rPr lang="es-MX" sz="2000" dirty="0"/>
              <a:t>:  a partir de la publicación de la convocatoria hasta 30 junio 2023</a:t>
            </a:r>
          </a:p>
          <a:p>
            <a:r>
              <a:rPr lang="es-MX" sz="2000" b="1" dirty="0" smtClean="0">
                <a:solidFill>
                  <a:srgbClr val="9E0000"/>
                </a:solidFill>
              </a:rPr>
              <a:t>Examen </a:t>
            </a:r>
            <a:r>
              <a:rPr lang="es-MX" sz="2000" b="1" dirty="0">
                <a:solidFill>
                  <a:srgbClr val="9E0000"/>
                </a:solidFill>
              </a:rPr>
              <a:t>de conocimientos</a:t>
            </a:r>
            <a:r>
              <a:rPr lang="es-MX" sz="2000" dirty="0"/>
              <a:t>:   3 de agosto de 9:00-14:00 </a:t>
            </a:r>
            <a:r>
              <a:rPr lang="es-MX" sz="2000" dirty="0" err="1"/>
              <a:t>hrs</a:t>
            </a:r>
            <a:r>
              <a:rPr lang="es-MX" sz="2000" dirty="0"/>
              <a:t>.</a:t>
            </a:r>
          </a:p>
          <a:p>
            <a:r>
              <a:rPr lang="es-MX" sz="2000" b="1" dirty="0" smtClean="0">
                <a:solidFill>
                  <a:srgbClr val="9E0000"/>
                </a:solidFill>
              </a:rPr>
              <a:t>Entrevista </a:t>
            </a:r>
            <a:r>
              <a:rPr lang="es-MX" sz="2000" b="1" dirty="0">
                <a:solidFill>
                  <a:srgbClr val="9E0000"/>
                </a:solidFill>
              </a:rPr>
              <a:t>con los aspirantes</a:t>
            </a:r>
            <a:r>
              <a:rPr lang="es-MX" sz="2000" dirty="0"/>
              <a:t>:  4 de agosto </a:t>
            </a:r>
            <a:r>
              <a:rPr lang="es-MX" sz="2000" dirty="0" smtClean="0"/>
              <a:t>de 9:00-14:00 </a:t>
            </a:r>
            <a:r>
              <a:rPr lang="es-MX" sz="2000" dirty="0" err="1" smtClean="0"/>
              <a:t>hrs</a:t>
            </a:r>
            <a:r>
              <a:rPr lang="es-MX" sz="2000" dirty="0" smtClean="0"/>
              <a:t>.</a:t>
            </a:r>
            <a:endParaRPr lang="es-MX" sz="2000" dirty="0"/>
          </a:p>
        </p:txBody>
      </p:sp>
      <p:grpSp>
        <p:nvGrpSpPr>
          <p:cNvPr id="14" name="Grupo 13"/>
          <p:cNvGrpSpPr/>
          <p:nvPr/>
        </p:nvGrpSpPr>
        <p:grpSpPr>
          <a:xfrm>
            <a:off x="465137" y="8186474"/>
            <a:ext cx="7823503" cy="378163"/>
            <a:chOff x="2459410" y="5396623"/>
            <a:chExt cx="1640858" cy="159704"/>
          </a:xfrm>
        </p:grpSpPr>
        <p:sp>
          <p:nvSpPr>
            <p:cNvPr id="11" name="Rectángulo 10"/>
            <p:cNvSpPr/>
            <p:nvPr/>
          </p:nvSpPr>
          <p:spPr>
            <a:xfrm>
              <a:off x="2459410" y="5396623"/>
              <a:ext cx="690565" cy="1559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dirty="0"/>
                <a:t>https://mcabi.itstb.edu.mx/inicio</a:t>
              </a: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3266466" y="5400353"/>
              <a:ext cx="833802" cy="1559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dirty="0"/>
                <a:t>https://www.facebook.com/mcabi2016/</a:t>
              </a:r>
            </a:p>
          </p:txBody>
        </p:sp>
      </p:grpSp>
      <p:sp>
        <p:nvSpPr>
          <p:cNvPr id="17" name="CuadroTexto 16"/>
          <p:cNvSpPr txBox="1"/>
          <p:nvPr/>
        </p:nvSpPr>
        <p:spPr>
          <a:xfrm>
            <a:off x="501616" y="3421867"/>
            <a:ext cx="139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9E0000"/>
                </a:solidFill>
              </a:rPr>
              <a:t>REQUISITOS:</a:t>
            </a: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422831"/>
              </p:ext>
            </p:extLst>
          </p:nvPr>
        </p:nvGraphicFramePr>
        <p:xfrm>
          <a:off x="501615" y="3944357"/>
          <a:ext cx="8375592" cy="2250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7796">
                  <a:extLst>
                    <a:ext uri="{9D8B030D-6E8A-4147-A177-3AD203B41FA5}">
                      <a16:colId xmlns:a16="http://schemas.microsoft.com/office/drawing/2014/main" val="3209200211"/>
                    </a:ext>
                  </a:extLst>
                </a:gridCol>
                <a:gridCol w="4187796">
                  <a:extLst>
                    <a:ext uri="{9D8B030D-6E8A-4147-A177-3AD203B41FA5}">
                      <a16:colId xmlns:a16="http://schemas.microsoft.com/office/drawing/2014/main" val="603487958"/>
                    </a:ext>
                  </a:extLst>
                </a:gridCol>
              </a:tblGrid>
              <a:tr h="2250885">
                <a:tc>
                  <a:txBody>
                    <a:bodyPr/>
                    <a:lstStyle/>
                    <a:p>
                      <a:pPr lvl="0"/>
                      <a:r>
                        <a:rPr lang="es-MX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1. Copia del acta de nacimiento.</a:t>
                      </a:r>
                      <a:endParaRPr lang="es-ES" sz="16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lvl="0"/>
                      <a:r>
                        <a:rPr lang="es-MX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2. Copia de la CURP.</a:t>
                      </a:r>
                      <a:endParaRPr lang="es-ES" sz="16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lvl="0"/>
                      <a:r>
                        <a:rPr lang="es-MX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3. Copia del certificado de licenciatura con un mínimo de 80 o equivalente.</a:t>
                      </a:r>
                    </a:p>
                    <a:p>
                      <a:pPr lvl="0"/>
                      <a:r>
                        <a:rPr lang="es-MX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4. Copia del titulo o acta de examen profesional.</a:t>
                      </a:r>
                    </a:p>
                    <a:p>
                      <a:pPr lvl="0"/>
                      <a:r>
                        <a:rPr lang="es-MX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5. Comprobante de presentación de examen TOEFL (400 puntos) o equivalente.</a:t>
                      </a:r>
                    </a:p>
                  </a:txBody>
                  <a:tcPr marL="121793" marR="121793" marT="60897" marB="60897"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MX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6. Comprobante de EXANI III o su equivalente.</a:t>
                      </a:r>
                    </a:p>
                    <a:p>
                      <a:pPr lvl="0"/>
                      <a:r>
                        <a:rPr lang="es-MX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7. Carta de exposición de motivos dirigida al coordinador del programa en formato libre.</a:t>
                      </a:r>
                    </a:p>
                    <a:p>
                      <a:pPr lvl="0"/>
                      <a:r>
                        <a:rPr lang="es-MX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8. Dos cartas de recomendación de profesores y/o investigadores reconocidos en el área.</a:t>
                      </a:r>
                    </a:p>
                    <a:p>
                      <a:pPr lvl="0"/>
                      <a:r>
                        <a:rPr lang="es-MX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9. </a:t>
                      </a:r>
                      <a:r>
                        <a:rPr lang="es-MX" sz="16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Curriculum</a:t>
                      </a:r>
                      <a:r>
                        <a:rPr lang="es-MX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vitae</a:t>
                      </a:r>
                    </a:p>
                    <a:p>
                      <a:pPr lvl="0"/>
                      <a:r>
                        <a:rPr lang="es-MX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10. 4 fotos tamaño infantil (color o blanco/negro).</a:t>
                      </a:r>
                    </a:p>
                  </a:txBody>
                  <a:tcPr marL="121793" marR="121793" marT="60897" marB="6089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5603"/>
                  </a:ext>
                </a:extLst>
              </a:tr>
            </a:tbl>
          </a:graphicData>
        </a:graphic>
      </p:graphicFrame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/>
          <a:srcRect l="17147" t="16154" r="67019" b="74274"/>
          <a:stretch/>
        </p:blipFill>
        <p:spPr>
          <a:xfrm>
            <a:off x="6546656" y="2666310"/>
            <a:ext cx="2221701" cy="75555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5209" y="6249006"/>
            <a:ext cx="1272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9E0000"/>
                </a:solidFill>
              </a:rPr>
              <a:t>INFORMES:</a:t>
            </a:r>
          </a:p>
        </p:txBody>
      </p:sp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476196"/>
              </p:ext>
            </p:extLst>
          </p:nvPr>
        </p:nvGraphicFramePr>
        <p:xfrm>
          <a:off x="386019" y="6771496"/>
          <a:ext cx="841862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5720">
                  <a:extLst>
                    <a:ext uri="{9D8B030D-6E8A-4147-A177-3AD203B41FA5}">
                      <a16:colId xmlns:a16="http://schemas.microsoft.com/office/drawing/2014/main" val="9222413"/>
                    </a:ext>
                  </a:extLst>
                </a:gridCol>
                <a:gridCol w="4562902">
                  <a:extLst>
                    <a:ext uri="{9D8B030D-6E8A-4147-A177-3AD203B41FA5}">
                      <a16:colId xmlns:a16="http://schemas.microsoft.com/office/drawing/2014/main" val="2490506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34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 smtClean="0">
                          <a:solidFill>
                            <a:schemeClr val="tx1"/>
                          </a:solidFill>
                        </a:rPr>
                        <a:t>Dra. Elizabeth del C. Varela Santos</a:t>
                      </a:r>
                    </a:p>
                    <a:p>
                      <a:pPr marL="0" marR="0" lvl="0" indent="0" algn="l" defTabSz="9134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 smtClean="0">
                          <a:solidFill>
                            <a:schemeClr val="tx1"/>
                          </a:solidFill>
                        </a:rPr>
                        <a:t>Coordinadora del Programa</a:t>
                      </a:r>
                    </a:p>
                    <a:p>
                      <a:pPr marL="0" marR="0" lvl="0" indent="0" algn="l" defTabSz="9134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 smtClean="0">
                          <a:solidFill>
                            <a:schemeClr val="tx1"/>
                          </a:solidFill>
                          <a:hlinkClick r:id="rId3"/>
                        </a:rPr>
                        <a:t>mcabi@itstb.edu.mx</a:t>
                      </a:r>
                      <a:endParaRPr lang="es-MX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34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 smtClean="0">
                          <a:solidFill>
                            <a:schemeClr val="tx1"/>
                          </a:solidFill>
                        </a:rPr>
                        <a:t>Tel: (274)743.49.92 ext.229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Dra. Karina Bustos Ramírez</a:t>
                      </a:r>
                    </a:p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Subdirectora de Posgrado e Investigación</a:t>
                      </a:r>
                    </a:p>
                    <a:p>
                      <a:r>
                        <a:rPr lang="es-MX" u="sng" dirty="0" smtClean="0">
                          <a:solidFill>
                            <a:schemeClr val="tx1"/>
                          </a:solidFill>
                          <a:hlinkClick r:id="rId4"/>
                        </a:rPr>
                        <a:t>Sub.posgradoeinvestigacion@itstb.edu.mx</a:t>
                      </a:r>
                      <a:endParaRPr lang="es-MX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34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 smtClean="0">
                          <a:solidFill>
                            <a:schemeClr val="tx1"/>
                          </a:solidFill>
                        </a:rPr>
                        <a:t>Tel: (274)743.49.92 ext.148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037405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2" t="1942" r="7450" b="894"/>
          <a:stretch/>
        </p:blipFill>
        <p:spPr>
          <a:xfrm>
            <a:off x="501616" y="9155297"/>
            <a:ext cx="1307314" cy="147491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75494" y="2806783"/>
            <a:ext cx="5483388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b="1" dirty="0">
                <a:solidFill>
                  <a:srgbClr val="9E0000"/>
                </a:solidFill>
              </a:rPr>
              <a:t>Reconocida en el Sistema Nacional de Posgrado (SNP)</a:t>
            </a:r>
            <a:endParaRPr lang="es-MX" sz="1600" b="1" dirty="0">
              <a:solidFill>
                <a:srgbClr val="9E0000"/>
              </a:solidFill>
            </a:endParaRPr>
          </a:p>
        </p:txBody>
      </p:sp>
      <p:pic>
        <p:nvPicPr>
          <p:cNvPr id="2049" name="Imagen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118"/>
            <a:ext cx="5029200" cy="55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n 4"/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5"/>
          <a:stretch>
            <a:fillRect/>
          </a:stretch>
        </p:blipFill>
        <p:spPr bwMode="auto">
          <a:xfrm>
            <a:off x="7647436" y="390556"/>
            <a:ext cx="1282408" cy="38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8" descr="logos-02"/>
          <p:cNvPicPr>
            <a:picLocks noChangeAspect="1" noChangeArrowheads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732" y="291441"/>
            <a:ext cx="1260838" cy="48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n 7" descr="logos-01"/>
          <p:cNvPicPr>
            <a:picLocks noChangeAspect="1" noChangeArrowheads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572" y="299901"/>
            <a:ext cx="1014988" cy="49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391825" y="925063"/>
            <a:ext cx="4544482" cy="53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1" i="0" u="none" strike="noStrike" cap="none" normalizeH="0" baseline="0" dirty="0" smtClean="0">
                <a:ln>
                  <a:noFill/>
                </a:ln>
                <a:solidFill>
                  <a:srgbClr val="737373"/>
                </a:solidFill>
                <a:effectLst/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Instituto Tecnológico Superior de Tierra Blanca</a:t>
            </a:r>
            <a:endParaRPr kumimoji="0" lang="es-MX" altLang="es-MX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 smtClean="0">
                <a:ln>
                  <a:noFill/>
                </a:ln>
                <a:solidFill>
                  <a:srgbClr val="737373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Dirección Académica</a:t>
            </a:r>
            <a:endParaRPr kumimoji="0" lang="es-MX" altLang="es-MX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 smtClean="0">
                <a:ln>
                  <a:noFill/>
                </a:ln>
                <a:solidFill>
                  <a:srgbClr val="737373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Subdirección de Posgrado e Investigación</a:t>
            </a:r>
            <a:endParaRPr kumimoji="0" lang="es-MX" altLang="es-MX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913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49238" y="7723764"/>
            <a:ext cx="913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49238" y="8180964"/>
            <a:ext cx="91344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249238" y="8180964"/>
            <a:ext cx="91344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35" name="Imagen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75" y="11101122"/>
            <a:ext cx="669925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n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35" y="11240745"/>
            <a:ext cx="8418623" cy="91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uadro de texto 2"/>
          <p:cNvSpPr txBox="1">
            <a:spLocks noChangeArrowheads="1"/>
          </p:cNvSpPr>
          <p:nvPr/>
        </p:nvSpPr>
        <p:spPr bwMode="auto">
          <a:xfrm>
            <a:off x="249238" y="11534776"/>
            <a:ext cx="6550025" cy="64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00338" algn="ctr"/>
                <a:tab pos="5400675" algn="r"/>
              </a:tabLst>
            </a:pPr>
            <a:r>
              <a:rPr kumimoji="0" lang="es-MX" altLang="es-MX" sz="800" b="0" i="0" u="none" strike="noStrike" cap="none" normalizeH="0" baseline="0" dirty="0" smtClean="0">
                <a:ln>
                  <a:noFill/>
                </a:ln>
                <a:solidFill>
                  <a:srgbClr val="BC8E53"/>
                </a:solidFill>
                <a:effectLst/>
                <a:latin typeface="Montserrat SemiBold" panose="00000700000000000000" pitchFamily="2" charset="0"/>
                <a:ea typeface="Times New Roman" panose="02020603050405020304" pitchFamily="18" charset="0"/>
              </a:rPr>
              <a:t>Av.  Veracruz s/n esquina Héroes de Puebla, Col. PEMEX, Tierra Blanca, Veracruz, C.P. 95180 Tels. 274-743-4992, </a:t>
            </a:r>
            <a:endParaRPr lang="en-US" altLang="es-MX" sz="800" dirty="0">
              <a:solidFill>
                <a:srgbClr val="BC8E53"/>
              </a:solidFill>
              <a:latin typeface="Montserrat SemiBold" panose="00000700000000000000" pitchFamily="2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00338" algn="ctr"/>
                <a:tab pos="5400675" algn="r"/>
              </a:tabLst>
            </a:pPr>
            <a:r>
              <a:rPr kumimoji="0" lang="en-US" altLang="es-MX" sz="800" b="1" i="0" u="none" strike="noStrike" cap="none" normalizeH="0" baseline="0" dirty="0" smtClean="0">
                <a:ln>
                  <a:noFill/>
                </a:ln>
                <a:solidFill>
                  <a:srgbClr val="BC8E53"/>
                </a:solidFill>
                <a:effectLst/>
                <a:latin typeface="Montserrat SemiBold" panose="00000700000000000000" pitchFamily="2" charset="0"/>
                <a:ea typeface="Times New Roman" panose="02020603050405020304" pitchFamily="18" charset="0"/>
              </a:rPr>
              <a:t>tecnm.mx | itstb.edu.mx</a:t>
            </a:r>
            <a:endParaRPr kumimoji="0" lang="en-US" altLang="es-MX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00338" algn="ctr"/>
                <a:tab pos="5400675" algn="r"/>
              </a:tabLst>
            </a:pPr>
            <a:endParaRPr kumimoji="0" lang="en-US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8" name="Imagen 11" descr="DET-COLOR-CALADO-TRANSPARENT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544" y="11119879"/>
            <a:ext cx="900112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249238" y="10691204"/>
            <a:ext cx="913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249238" y="11148404"/>
            <a:ext cx="91344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41" name="Rectangle 21"/>
          <p:cNvSpPr>
            <a:spLocks noChangeArrowheads="1"/>
          </p:cNvSpPr>
          <p:nvPr/>
        </p:nvSpPr>
        <p:spPr bwMode="auto">
          <a:xfrm>
            <a:off x="249238" y="11148404"/>
            <a:ext cx="91344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42" name="Imagen 41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19" y="10972800"/>
            <a:ext cx="561975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14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256</Words>
  <Application>Microsoft Office PowerPoint</Application>
  <PresentationFormat>Doble carta (432 x 279 mm)</PresentationFormat>
  <Paragraphs>33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Montserrat</vt:lpstr>
      <vt:lpstr>Montserrat Medium</vt:lpstr>
      <vt:lpstr>Montserrat SemiBold</vt:lpstr>
      <vt:lpstr>Times New Roman</vt:lpstr>
      <vt:lpstr>Tema de Office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</dc:creator>
  <cp:lastModifiedBy>Paula</cp:lastModifiedBy>
  <cp:revision>18</cp:revision>
  <dcterms:created xsi:type="dcterms:W3CDTF">2023-02-28T20:21:08Z</dcterms:created>
  <dcterms:modified xsi:type="dcterms:W3CDTF">2023-02-28T23:51:26Z</dcterms:modified>
</cp:coreProperties>
</file>